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8" r:id="rId4"/>
    <p:sldId id="258" r:id="rId5"/>
    <p:sldId id="260" r:id="rId6"/>
    <p:sldId id="264" r:id="rId7"/>
    <p:sldId id="270" r:id="rId8"/>
    <p:sldId id="277" r:id="rId9"/>
    <p:sldId id="259" r:id="rId10"/>
    <p:sldId id="261" r:id="rId11"/>
    <p:sldId id="263" r:id="rId12"/>
    <p:sldId id="265" r:id="rId13"/>
    <p:sldId id="266" r:id="rId14"/>
  </p:sldIdLst>
  <p:sldSz cx="18288000" cy="10287000"/>
  <p:notesSz cx="6858000" cy="9144000"/>
  <p:embeddedFontLst>
    <p:embeddedFont>
      <p:font typeface="Be Vietnam Ultra-Bold" pitchFamily="2" charset="77"/>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DM Sans" pitchFamily="2" charset="77"/>
      <p:regular r:id="rId23"/>
      <p:bold r:id="rId24"/>
      <p:italic r:id="rId25"/>
      <p:boldItalic r:id="rId26"/>
    </p:embeddedFont>
    <p:embeddedFont>
      <p:font typeface="DM Sans Bold" pitchFamily="2" charset="77"/>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15" autoAdjust="0"/>
    <p:restoredTop sz="97374" autoAdjust="0"/>
  </p:normalViewPr>
  <p:slideViewPr>
    <p:cSldViewPr>
      <p:cViewPr>
        <p:scale>
          <a:sx n="51" d="100"/>
          <a:sy n="51" d="100"/>
        </p:scale>
        <p:origin x="1200" y="26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6.png"/><Relationship Id="rId5" Type="http://schemas.openxmlformats.org/officeDocument/2006/relationships/image" Target="../media/image8.png"/><Relationship Id="rId10" Type="http://schemas.openxmlformats.org/officeDocument/2006/relationships/image" Target="../media/image21.svg"/><Relationship Id="rId4" Type="http://schemas.openxmlformats.org/officeDocument/2006/relationships/image" Target="../media/image31.sv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4.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4.svg"/><Relationship Id="rId5" Type="http://schemas.openxmlformats.org/officeDocument/2006/relationships/image" Target="../media/image16.png"/><Relationship Id="rId15" Type="http://schemas.openxmlformats.org/officeDocument/2006/relationships/image" Target="../media/image48.gif"/><Relationship Id="rId10" Type="http://schemas.openxmlformats.org/officeDocument/2006/relationships/image" Target="../media/image43.png"/><Relationship Id="rId4" Type="http://schemas.openxmlformats.org/officeDocument/2006/relationships/image" Target="../media/image5.svg"/><Relationship Id="rId9" Type="http://schemas.openxmlformats.org/officeDocument/2006/relationships/image" Target="../media/image42.sv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4.png"/><Relationship Id="rId1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51.png"/><Relationship Id="rId2" Type="http://schemas.openxmlformats.org/officeDocument/2006/relationships/image" Target="../media/image1.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image" Target="../media/image49.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5.sv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1.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60.svg"/><Relationship Id="rId5" Type="http://schemas.openxmlformats.org/officeDocument/2006/relationships/image" Target="../media/image54.pn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0.png"/><Relationship Id="rId9" Type="http://schemas.openxmlformats.org/officeDocument/2006/relationships/image" Target="../media/image58.svg"/><Relationship Id="rId14" Type="http://schemas.openxmlformats.org/officeDocument/2006/relationships/image" Target="../media/image63.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69.png"/><Relationship Id="rId18" Type="http://schemas.openxmlformats.org/officeDocument/2006/relationships/image" Target="../media/image74.svg"/><Relationship Id="rId3" Type="http://schemas.openxmlformats.org/officeDocument/2006/relationships/image" Target="../media/image8.png"/><Relationship Id="rId7" Type="http://schemas.openxmlformats.org/officeDocument/2006/relationships/image" Target="../media/image24.png"/><Relationship Id="rId12" Type="http://schemas.openxmlformats.org/officeDocument/2006/relationships/image" Target="../media/image68.svg"/><Relationship Id="rId17" Type="http://schemas.openxmlformats.org/officeDocument/2006/relationships/image" Target="../media/image73.png"/><Relationship Id="rId2" Type="http://schemas.openxmlformats.org/officeDocument/2006/relationships/image" Target="../media/image1.png"/><Relationship Id="rId16" Type="http://schemas.openxmlformats.org/officeDocument/2006/relationships/image" Target="../media/image72.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67.png"/><Relationship Id="rId5" Type="http://schemas.openxmlformats.org/officeDocument/2006/relationships/image" Target="../media/image14.png"/><Relationship Id="rId1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image" Target="../media/image9.svg"/><Relationship Id="rId9" Type="http://schemas.openxmlformats.org/officeDocument/2006/relationships/image" Target="../media/image65.png"/><Relationship Id="rId14" Type="http://schemas.openxmlformats.org/officeDocument/2006/relationships/image" Target="../media/image70.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DE"/>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DE"/>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DE"/>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DE"/>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DE"/>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DE"/>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DE"/>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DE"/>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DE"/>
          </a:p>
        </p:txBody>
      </p:sp>
      <p:sp>
        <p:nvSpPr>
          <p:cNvPr id="17" name="TextBox 17"/>
          <p:cNvSpPr txBox="1"/>
          <p:nvPr/>
        </p:nvSpPr>
        <p:spPr>
          <a:xfrm>
            <a:off x="3688802" y="3136543"/>
            <a:ext cx="10910396" cy="3214213"/>
          </a:xfrm>
          <a:prstGeom prst="rect">
            <a:avLst/>
          </a:prstGeom>
        </p:spPr>
        <p:txBody>
          <a:bodyPr lIns="0" tIns="0" rIns="0" bIns="0" rtlCol="0" anchor="t">
            <a:spAutoFit/>
          </a:bodyPr>
          <a:lstStyle/>
          <a:p>
            <a:pPr algn="ctr">
              <a:lnSpc>
                <a:spcPts val="12218"/>
              </a:lnSpc>
            </a:pPr>
            <a:r>
              <a:rPr lang="en-US" sz="12998" dirty="0" err="1">
                <a:solidFill>
                  <a:srgbClr val="000000"/>
                </a:solidFill>
                <a:latin typeface="DM Sans Bold"/>
              </a:rPr>
              <a:t>Projekt</a:t>
            </a:r>
            <a:r>
              <a:rPr lang="en-US" sz="12998" dirty="0">
                <a:solidFill>
                  <a:srgbClr val="000000"/>
                </a:solidFill>
                <a:latin typeface="DM Sans Bold"/>
              </a:rPr>
              <a:t> </a:t>
            </a:r>
            <a:r>
              <a:rPr lang="en-US" sz="12998" dirty="0" err="1">
                <a:solidFill>
                  <a:srgbClr val="000000"/>
                </a:solidFill>
                <a:latin typeface="DM Sans Bold"/>
              </a:rPr>
              <a:t>Präsentation</a:t>
            </a:r>
            <a:endParaRPr lang="en-US" sz="12998" dirty="0">
              <a:solidFill>
                <a:srgbClr val="000000"/>
              </a:solidFill>
              <a:latin typeface="DM Sans Bold"/>
            </a:endParaRPr>
          </a:p>
        </p:txBody>
      </p:sp>
      <p:sp>
        <p:nvSpPr>
          <p:cNvPr id="18" name="TextBox 18"/>
          <p:cNvSpPr txBox="1"/>
          <p:nvPr/>
        </p:nvSpPr>
        <p:spPr>
          <a:xfrm>
            <a:off x="4914102" y="6624033"/>
            <a:ext cx="8459795" cy="583686"/>
          </a:xfrm>
          <a:prstGeom prst="rect">
            <a:avLst/>
          </a:prstGeom>
        </p:spPr>
        <p:txBody>
          <a:bodyPr lIns="0" tIns="0" rIns="0" bIns="0" rtlCol="0" anchor="t">
            <a:spAutoFit/>
          </a:bodyPr>
          <a:lstStyle/>
          <a:p>
            <a:pPr algn="ctr">
              <a:lnSpc>
                <a:spcPts val="4381"/>
              </a:lnSpc>
            </a:pPr>
            <a:r>
              <a:rPr lang="en-US" sz="4381" spc="-87" dirty="0">
                <a:solidFill>
                  <a:srgbClr val="000000"/>
                </a:solidFill>
                <a:latin typeface="DM Sans Bold"/>
              </a:rPr>
              <a:t>Presented by WI Team</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TextBox 5"/>
          <p:cNvSpPr txBox="1"/>
          <p:nvPr/>
        </p:nvSpPr>
        <p:spPr>
          <a:xfrm>
            <a:off x="8659015" y="2345718"/>
            <a:ext cx="7848753"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Creation process</a:t>
            </a:r>
          </a:p>
        </p:txBody>
      </p:sp>
      <p:sp>
        <p:nvSpPr>
          <p:cNvPr id="6" name="TextBox 6"/>
          <p:cNvSpPr txBox="1"/>
          <p:nvPr/>
        </p:nvSpPr>
        <p:spPr>
          <a:xfrm>
            <a:off x="8659015" y="4807557"/>
            <a:ext cx="7707571" cy="3324225"/>
          </a:xfrm>
          <a:prstGeom prst="rect">
            <a:avLst/>
          </a:prstGeom>
        </p:spPr>
        <p:txBody>
          <a:bodyPr lIns="0" tIns="0" rIns="0" bIns="0" rtlCol="0" anchor="t">
            <a:spAutoFit/>
          </a:bodyPr>
          <a:lstStyle/>
          <a:p>
            <a:pPr marL="0" lvl="0" indent="0">
              <a:lnSpc>
                <a:spcPts val="2699"/>
              </a:lnSpc>
              <a:spcBef>
                <a:spcPct val="0"/>
              </a:spcBef>
            </a:pPr>
            <a:r>
              <a:rPr lang="en-US" sz="1999" u="none" spc="119">
                <a:solidFill>
                  <a:srgbClr val="000000"/>
                </a:solidFill>
                <a:latin typeface="DM Sans"/>
              </a:rPr>
              <a:t>Lorem ipsum dolor sit amet, consectetur adipiscing elit, sed do eiusmod tempor incididunt ut labore et dolore magna aliqua. Ut enim ad minim veniam, quis nostrud exercitation ullamco laboris nisi ut aliquip ex ea commodo consequat.</a:t>
            </a:r>
          </a:p>
          <a:p>
            <a:pPr marL="0" lvl="0" indent="0">
              <a:lnSpc>
                <a:spcPts val="2699"/>
              </a:lnSpc>
              <a:spcBef>
                <a:spcPct val="0"/>
              </a:spcBef>
            </a:pPr>
            <a:endParaRPr lang="en-US" sz="1999" u="none" spc="119">
              <a:solidFill>
                <a:srgbClr val="000000"/>
              </a:solidFill>
              <a:latin typeface="DM Sans"/>
            </a:endParaRPr>
          </a:p>
          <a:p>
            <a:pPr marL="0" lvl="0" indent="0">
              <a:lnSpc>
                <a:spcPts val="2699"/>
              </a:lnSpc>
              <a:spcBef>
                <a:spcPct val="0"/>
              </a:spcBef>
            </a:pPr>
            <a:r>
              <a:rPr lang="en-US" sz="1999" u="none" spc="119">
                <a:solidFill>
                  <a:srgbClr val="000000"/>
                </a:solidFill>
                <a:latin typeface="DM Sans"/>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TextBox 3"/>
          <p:cNvSpPr txBox="1"/>
          <p:nvPr/>
        </p:nvSpPr>
        <p:spPr>
          <a:xfrm>
            <a:off x="4136549" y="4375283"/>
            <a:ext cx="10014901" cy="909320"/>
          </a:xfrm>
          <a:prstGeom prst="rect">
            <a:avLst/>
          </a:prstGeom>
        </p:spPr>
        <p:txBody>
          <a:bodyPr lIns="0" tIns="0" rIns="0" bIns="0" rtlCol="0" anchor="t">
            <a:spAutoFit/>
          </a:bodyPr>
          <a:lstStyle/>
          <a:p>
            <a:pPr algn="ctr">
              <a:lnSpc>
                <a:spcPts val="6789"/>
              </a:lnSpc>
            </a:pPr>
            <a:r>
              <a:rPr lang="en-US" sz="6999">
                <a:solidFill>
                  <a:srgbClr val="000000"/>
                </a:solidFill>
                <a:latin typeface="DM Sans Bold"/>
              </a:rPr>
              <a:t>Success cases</a:t>
            </a:r>
          </a:p>
        </p:txBody>
      </p:sp>
      <p:sp>
        <p:nvSpPr>
          <p:cNvPr id="4" name="TextBox 4"/>
          <p:cNvSpPr txBox="1"/>
          <p:nvPr/>
        </p:nvSpPr>
        <p:spPr>
          <a:xfrm>
            <a:off x="4221977" y="5570042"/>
            <a:ext cx="9844046" cy="2657475"/>
          </a:xfrm>
          <a:prstGeom prst="rect">
            <a:avLst/>
          </a:prstGeom>
        </p:spPr>
        <p:txBody>
          <a:bodyPr lIns="0" tIns="0" rIns="0" bIns="0" rtlCol="0" anchor="t">
            <a:spAutoFit/>
          </a:bodyPr>
          <a:lstStyle/>
          <a:p>
            <a:pPr marL="0" lvl="0" indent="0" algn="ctr">
              <a:lnSpc>
                <a:spcPts val="2699"/>
              </a:lnSpc>
              <a:spcBef>
                <a:spcPct val="0"/>
              </a:spcBef>
            </a:pPr>
            <a:r>
              <a:rPr lang="en-US" sz="1999" u="none" spc="119">
                <a:solidFill>
                  <a:srgbClr val="000000"/>
                </a:solidFill>
                <a:latin typeface="DM Sans"/>
              </a:rPr>
              <a:t>Lorem ipsum dolor sit amet, consectetur adipiscing elit, sed do eiusmod tempor incididunt ut labore et dolore magna aliqua. Ut enim ad minim veniam, quis nostrud exercitation ullamco laboris nisi ut aliquip ex ea commodo consequat.</a:t>
            </a:r>
          </a:p>
          <a:p>
            <a:pPr marL="0" lvl="0" indent="0" algn="ctr">
              <a:lnSpc>
                <a:spcPts val="2699"/>
              </a:lnSpc>
              <a:spcBef>
                <a:spcPct val="0"/>
              </a:spcBef>
            </a:pPr>
            <a:endParaRPr lang="en-US" sz="1999" u="none" spc="119">
              <a:solidFill>
                <a:srgbClr val="000000"/>
              </a:solidFill>
              <a:latin typeface="DM Sans"/>
            </a:endParaRPr>
          </a:p>
          <a:p>
            <a:pPr marL="0" lvl="0" indent="0" algn="ctr">
              <a:lnSpc>
                <a:spcPts val="2699"/>
              </a:lnSpc>
              <a:spcBef>
                <a:spcPct val="0"/>
              </a:spcBef>
            </a:pPr>
            <a:r>
              <a:rPr lang="en-US" sz="1999" u="none" spc="119">
                <a:solidFill>
                  <a:srgbClr val="000000"/>
                </a:solidFill>
                <a:latin typeface="DM Sans"/>
              </a:rPr>
              <a:t>Duis aute irure dolor in reprehenderit in voluptate velit esse cillum dolore eu fugiat nulla pariatur. Excepteur sint occaecat cupidatat non proident, sunt in culpa qui officia deserunt mollit anim id est laborum.</a:t>
            </a:r>
          </a:p>
        </p:txBody>
      </p:sp>
      <p:sp>
        <p:nvSpPr>
          <p:cNvPr id="5" name="TextBox 5"/>
          <p:cNvSpPr txBox="1"/>
          <p:nvPr/>
        </p:nvSpPr>
        <p:spPr>
          <a:xfrm>
            <a:off x="5486467" y="1897558"/>
            <a:ext cx="7315066" cy="2534875"/>
          </a:xfrm>
          <a:prstGeom prst="rect">
            <a:avLst/>
          </a:prstGeom>
        </p:spPr>
        <p:txBody>
          <a:bodyPr lIns="0" tIns="0" rIns="0" bIns="0" rtlCol="0" anchor="t">
            <a:spAutoFit/>
          </a:bodyPr>
          <a:lstStyle/>
          <a:p>
            <a:pPr algn="ctr">
              <a:lnSpc>
                <a:spcPts val="18952"/>
              </a:lnSpc>
            </a:pPr>
            <a:r>
              <a:rPr lang="en-US" sz="19538">
                <a:solidFill>
                  <a:srgbClr val="000000"/>
                </a:solidFill>
                <a:latin typeface="DM Sans Bold"/>
              </a:rPr>
              <a:t>95%</a:t>
            </a:r>
          </a:p>
        </p:txBody>
      </p:sp>
      <p:sp>
        <p:nvSpPr>
          <p:cNvPr id="6" name="Freeform 6"/>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7" name="Freeform 7"/>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8" name="Freeform 8"/>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9" name="Freeform 9"/>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10" name="Freeform 10"/>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sp>
        <p:nvSpPr>
          <p:cNvPr id="11" name="Freeform 11"/>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DE"/>
          </a:p>
        </p:txBody>
      </p:sp>
      <p:sp>
        <p:nvSpPr>
          <p:cNvPr id="12" name="Freeform 12"/>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DE"/>
          </a:p>
        </p:txBody>
      </p:sp>
      <p:sp>
        <p:nvSpPr>
          <p:cNvPr id="13" name="Freeform 13"/>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DE"/>
          </a:p>
        </p:txBody>
      </p:sp>
      <p:sp>
        <p:nvSpPr>
          <p:cNvPr id="14" name="Freeform 14"/>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DE"/>
          </a:p>
        </p:txBody>
      </p:sp>
      <p:sp>
        <p:nvSpPr>
          <p:cNvPr id="15" name="Freeform 15"/>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DE"/>
          </a:p>
        </p:txBody>
      </p:sp>
      <p:sp>
        <p:nvSpPr>
          <p:cNvPr id="16" name="Freeform 16"/>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DE"/>
          </a:p>
        </p:txBody>
      </p:sp>
      <p:sp>
        <p:nvSpPr>
          <p:cNvPr id="17" name="Freeform 17"/>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DE"/>
          </a:p>
        </p:txBody>
      </p:sp>
      <p:sp>
        <p:nvSpPr>
          <p:cNvPr id="18" name="Freeform 18"/>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4" name="Freeform 4"/>
          <p:cNvSpPr/>
          <p:nvPr/>
        </p:nvSpPr>
        <p:spPr>
          <a:xfrm>
            <a:off x="10256115" y="2639048"/>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TextBox 5"/>
          <p:cNvSpPr txBox="1"/>
          <p:nvPr/>
        </p:nvSpPr>
        <p:spPr>
          <a:xfrm>
            <a:off x="1504950" y="1754505"/>
            <a:ext cx="8751165"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Final reflections and future steps</a:t>
            </a:r>
          </a:p>
        </p:txBody>
      </p:sp>
      <p:sp>
        <p:nvSpPr>
          <p:cNvPr id="6" name="TextBox 6"/>
          <p:cNvSpPr txBox="1"/>
          <p:nvPr/>
        </p:nvSpPr>
        <p:spPr>
          <a:xfrm>
            <a:off x="1504950" y="5398770"/>
            <a:ext cx="7707571" cy="3324225"/>
          </a:xfrm>
          <a:prstGeom prst="rect">
            <a:avLst/>
          </a:prstGeom>
        </p:spPr>
        <p:txBody>
          <a:bodyPr lIns="0" tIns="0" rIns="0" bIns="0" rtlCol="0" anchor="t">
            <a:spAutoFit/>
          </a:bodyPr>
          <a:lstStyle/>
          <a:p>
            <a:pPr marL="0" lvl="0" indent="0">
              <a:lnSpc>
                <a:spcPts val="2699"/>
              </a:lnSpc>
              <a:spcBef>
                <a:spcPct val="0"/>
              </a:spcBef>
            </a:pPr>
            <a:r>
              <a:rPr lang="en-US" sz="1999" u="none" spc="119">
                <a:solidFill>
                  <a:srgbClr val="000000"/>
                </a:solidFill>
                <a:latin typeface="DM Sans"/>
              </a:rPr>
              <a:t>Lorem ipsum dolor sit amet, consectetur adipiscing elit, sed do eiusmod tempor incididunt ut labore et dolore magna aliqua. Ut enim ad minim veniam, quis nostrud exercitation ullamco laboris nisi ut aliquip ex ea commodo consequat.</a:t>
            </a:r>
          </a:p>
          <a:p>
            <a:pPr marL="0" lvl="0" indent="0">
              <a:lnSpc>
                <a:spcPts val="2699"/>
              </a:lnSpc>
              <a:spcBef>
                <a:spcPct val="0"/>
              </a:spcBef>
            </a:pPr>
            <a:endParaRPr lang="en-US" sz="1999" u="none" spc="119">
              <a:solidFill>
                <a:srgbClr val="000000"/>
              </a:solidFill>
              <a:latin typeface="DM Sans"/>
            </a:endParaRPr>
          </a:p>
          <a:p>
            <a:pPr marL="0" lvl="0" indent="0">
              <a:lnSpc>
                <a:spcPts val="2699"/>
              </a:lnSpc>
              <a:spcBef>
                <a:spcPct val="0"/>
              </a:spcBef>
            </a:pPr>
            <a:r>
              <a:rPr lang="en-US" sz="1999" u="none" spc="119">
                <a:solidFill>
                  <a:srgbClr val="000000"/>
                </a:solidFill>
                <a:latin typeface="DM Sans"/>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DE"/>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DE"/>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DE"/>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DE"/>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DE"/>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DE"/>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DE"/>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DE"/>
          </a:p>
        </p:txBody>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
        <p:nvSpPr>
          <p:cNvPr id="17" name="TextBox 17"/>
          <p:cNvSpPr txBox="1"/>
          <p:nvPr/>
        </p:nvSpPr>
        <p:spPr>
          <a:xfrm>
            <a:off x="4860641" y="6811335"/>
            <a:ext cx="845979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www.reallygreatsite.com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396054" y="-4783658"/>
            <a:ext cx="12393076" cy="19800359"/>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12206636" y="251497"/>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4" name="TextBox 4"/>
          <p:cNvSpPr txBox="1"/>
          <p:nvPr/>
        </p:nvSpPr>
        <p:spPr>
          <a:xfrm>
            <a:off x="1518866" y="1879422"/>
            <a:ext cx="7848753" cy="2282228"/>
          </a:xfrm>
          <a:prstGeom prst="rect">
            <a:avLst/>
          </a:prstGeom>
        </p:spPr>
        <p:txBody>
          <a:bodyPr lIns="0" tIns="0" rIns="0" bIns="0" rtlCol="0" anchor="t">
            <a:spAutoFit/>
          </a:bodyPr>
          <a:lstStyle/>
          <a:p>
            <a:pPr>
              <a:lnSpc>
                <a:spcPts val="8730"/>
              </a:lnSpc>
            </a:pPr>
            <a:r>
              <a:rPr lang="en-US" sz="9000" dirty="0" err="1">
                <a:solidFill>
                  <a:srgbClr val="000000"/>
                </a:solidFill>
                <a:latin typeface="DM Sans Bold"/>
              </a:rPr>
              <a:t>Ablauf</a:t>
            </a:r>
            <a:r>
              <a:rPr lang="en-US" sz="9000" dirty="0">
                <a:solidFill>
                  <a:srgbClr val="000000"/>
                </a:solidFill>
                <a:latin typeface="DM Sans Bold"/>
              </a:rPr>
              <a:t> der </a:t>
            </a:r>
            <a:r>
              <a:rPr lang="en-US" sz="9000" dirty="0" err="1">
                <a:solidFill>
                  <a:srgbClr val="000000"/>
                </a:solidFill>
                <a:latin typeface="DM Sans Bold"/>
              </a:rPr>
              <a:t>Ideenfindung</a:t>
            </a:r>
            <a:endParaRPr lang="en-US" sz="9000" dirty="0">
              <a:solidFill>
                <a:srgbClr val="000000"/>
              </a:solidFill>
              <a:latin typeface="DM Sans Bold"/>
            </a:endParaRPr>
          </a:p>
        </p:txBody>
      </p:sp>
      <p:sp>
        <p:nvSpPr>
          <p:cNvPr id="6" name="Freeform 6"/>
          <p:cNvSpPr/>
          <p:nvPr/>
        </p:nvSpPr>
        <p:spPr>
          <a:xfrm>
            <a:off x="16827675" y="6386669"/>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9" name="Freeform 9"/>
          <p:cNvSpPr/>
          <p:nvPr/>
        </p:nvSpPr>
        <p:spPr>
          <a:xfrm>
            <a:off x="7388621" y="-2309589"/>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sp>
        <p:nvSpPr>
          <p:cNvPr id="12" name="TextBox 11">
            <a:extLst>
              <a:ext uri="{FF2B5EF4-FFF2-40B4-BE49-F238E27FC236}">
                <a16:creationId xmlns:a16="http://schemas.microsoft.com/office/drawing/2014/main" id="{CACBABB5-3097-C1B0-31C3-C24AA986313F}"/>
              </a:ext>
            </a:extLst>
          </p:cNvPr>
          <p:cNvSpPr txBox="1"/>
          <p:nvPr/>
        </p:nvSpPr>
        <p:spPr>
          <a:xfrm>
            <a:off x="1708390" y="5947897"/>
            <a:ext cx="9355015" cy="523220"/>
          </a:xfrm>
          <a:prstGeom prst="rect">
            <a:avLst/>
          </a:prstGeom>
          <a:noFill/>
        </p:spPr>
        <p:txBody>
          <a:bodyPr wrap="square" rtlCol="0">
            <a:spAutoFit/>
          </a:bodyPr>
          <a:lstStyle/>
          <a:p>
            <a:endParaRPr lang="en-DE" sz="2800" dirty="0">
              <a:latin typeface="DM Sans" pitchFamily="2" charset="77"/>
            </a:endParaRPr>
          </a:p>
        </p:txBody>
      </p:sp>
      <p:sp>
        <p:nvSpPr>
          <p:cNvPr id="13" name="TextBox 12">
            <a:extLst>
              <a:ext uri="{FF2B5EF4-FFF2-40B4-BE49-F238E27FC236}">
                <a16:creationId xmlns:a16="http://schemas.microsoft.com/office/drawing/2014/main" id="{66120160-C177-AF93-9CFC-B3584026A3CA}"/>
              </a:ext>
            </a:extLst>
          </p:cNvPr>
          <p:cNvSpPr txBox="1"/>
          <p:nvPr/>
        </p:nvSpPr>
        <p:spPr>
          <a:xfrm>
            <a:off x="1962300" y="5012372"/>
            <a:ext cx="9355015" cy="6555641"/>
          </a:xfrm>
          <a:prstGeom prst="rect">
            <a:avLst/>
          </a:prstGeom>
          <a:noFill/>
        </p:spPr>
        <p:txBody>
          <a:bodyPr wrap="square" rtlCol="0">
            <a:spAutoFit/>
          </a:bodyPr>
          <a:lstStyle/>
          <a:p>
            <a:r>
              <a:rPr lang="en-DE" sz="2800" dirty="0">
                <a:latin typeface="DM Sans" pitchFamily="2" charset="77"/>
              </a:rPr>
              <a:t>- </a:t>
            </a:r>
            <a:r>
              <a:rPr lang="en-DE" sz="2800" u="sng" dirty="0">
                <a:latin typeface="DM Sans" pitchFamily="2" charset="77"/>
              </a:rPr>
              <a:t>Kreativitätstechnik</a:t>
            </a:r>
            <a:r>
              <a:rPr lang="en-DE" sz="2800" dirty="0">
                <a:latin typeface="DM Sans" pitchFamily="2" charset="77"/>
              </a:rPr>
              <a:t>: Brain-Storm - Zuruffrage </a:t>
            </a:r>
          </a:p>
          <a:p>
            <a:endParaRPr lang="en-DE" sz="2800" dirty="0">
              <a:latin typeface="DM Sans" pitchFamily="2" charset="77"/>
            </a:endParaRPr>
          </a:p>
          <a:p>
            <a:r>
              <a:rPr lang="en-DE" sz="2800" dirty="0">
                <a:latin typeface="DM Sans" pitchFamily="2" charset="77"/>
              </a:rPr>
              <a:t>- Hilfsmittel: Ideaboardz</a:t>
            </a:r>
          </a:p>
          <a:p>
            <a:endParaRPr lang="en-DE" sz="2800" dirty="0">
              <a:latin typeface="DM Sans" pitchFamily="2" charset="77"/>
            </a:endParaRPr>
          </a:p>
          <a:p>
            <a:r>
              <a:rPr lang="en-DE" sz="2800" dirty="0">
                <a:latin typeface="DM Sans" pitchFamily="2" charset="77"/>
              </a:rPr>
              <a:t>- Ablauf: </a:t>
            </a:r>
          </a:p>
          <a:p>
            <a:r>
              <a:rPr lang="en-DE" sz="2800" dirty="0">
                <a:latin typeface="DM Sans" pitchFamily="2" charset="77"/>
              </a:rPr>
              <a:t>	+ Online-Meeting</a:t>
            </a:r>
          </a:p>
          <a:p>
            <a:r>
              <a:rPr lang="en-DE" sz="2800" dirty="0">
                <a:latin typeface="DM Sans" pitchFamily="2" charset="77"/>
              </a:rPr>
              <a:t>	+ Übungsstunde</a:t>
            </a:r>
          </a:p>
          <a:p>
            <a:endParaRPr lang="en-DE" sz="2800" dirty="0">
              <a:latin typeface="DM Sans" pitchFamily="2" charset="77"/>
            </a:endParaRPr>
          </a:p>
          <a:p>
            <a:r>
              <a:rPr lang="en-DE" sz="2800" dirty="0">
                <a:latin typeface="DM Sans" pitchFamily="2" charset="77"/>
              </a:rPr>
              <a:t>--&gt; Reflektion: </a:t>
            </a:r>
          </a:p>
          <a:p>
            <a:r>
              <a:rPr lang="en-DE" sz="2800" dirty="0">
                <a:latin typeface="DM Sans" pitchFamily="2" charset="77"/>
              </a:rPr>
              <a:t>	- schnelle Generierung von Ideen, Teamarbeit</a:t>
            </a:r>
          </a:p>
          <a:p>
            <a:r>
              <a:rPr lang="en-DE" sz="2800" dirty="0">
                <a:latin typeface="DM Sans" pitchFamily="2" charset="77"/>
              </a:rPr>
              <a:t>	- mangelnde Fokussierung, Quantität &gt; Qualität</a:t>
            </a:r>
          </a:p>
          <a:p>
            <a:endParaRPr lang="en-DE" sz="2800" dirty="0">
              <a:latin typeface="DM Sans" pitchFamily="2" charset="77"/>
            </a:endParaRPr>
          </a:p>
          <a:p>
            <a:endParaRPr lang="en-DE" sz="2800" dirty="0">
              <a:latin typeface="DM Sans" pitchFamily="2" charset="77"/>
            </a:endParaRPr>
          </a:p>
          <a:p>
            <a:endParaRPr lang="en-DE" sz="2800" dirty="0">
              <a:latin typeface="DM Sans" pitchFamily="2" charset="77"/>
            </a:endParaRPr>
          </a:p>
          <a:p>
            <a:endParaRPr lang="en-DE" sz="2800" dirty="0">
              <a:latin typeface="DM Sans" pitchFamily="2" charset="77"/>
            </a:endParaRPr>
          </a:p>
        </p:txBody>
      </p:sp>
      <p:sp>
        <p:nvSpPr>
          <p:cNvPr id="14" name="TextBox 13">
            <a:extLst>
              <a:ext uri="{FF2B5EF4-FFF2-40B4-BE49-F238E27FC236}">
                <a16:creationId xmlns:a16="http://schemas.microsoft.com/office/drawing/2014/main" id="{F78BE3BC-2F76-D2BC-C7BC-B6AED46C72AA}"/>
              </a:ext>
            </a:extLst>
          </p:cNvPr>
          <p:cNvSpPr txBox="1"/>
          <p:nvPr/>
        </p:nvSpPr>
        <p:spPr>
          <a:xfrm>
            <a:off x="1518866" y="4448167"/>
            <a:ext cx="9355015" cy="523220"/>
          </a:xfrm>
          <a:prstGeom prst="rect">
            <a:avLst/>
          </a:prstGeom>
          <a:noFill/>
        </p:spPr>
        <p:txBody>
          <a:bodyPr wrap="square" rtlCol="0">
            <a:spAutoFit/>
          </a:bodyPr>
          <a:lstStyle/>
          <a:p>
            <a:r>
              <a:rPr lang="en-DE" sz="2800" b="1" dirty="0">
                <a:latin typeface="DM Sans" pitchFamily="2" charset="77"/>
              </a:rPr>
              <a:t>1. Schritt: Sammlung von Ideen </a:t>
            </a:r>
          </a:p>
        </p:txBody>
      </p:sp>
      <p:sp>
        <p:nvSpPr>
          <p:cNvPr id="15" name="TextBox 14">
            <a:extLst>
              <a:ext uri="{FF2B5EF4-FFF2-40B4-BE49-F238E27FC236}">
                <a16:creationId xmlns:a16="http://schemas.microsoft.com/office/drawing/2014/main" id="{4B301530-2814-6175-3421-A4DF917AB0CC}"/>
              </a:ext>
            </a:extLst>
          </p:cNvPr>
          <p:cNvSpPr txBox="1"/>
          <p:nvPr/>
        </p:nvSpPr>
        <p:spPr>
          <a:xfrm>
            <a:off x="1783612" y="5866816"/>
            <a:ext cx="12656298" cy="3970318"/>
          </a:xfrm>
          <a:prstGeom prst="rect">
            <a:avLst/>
          </a:prstGeom>
          <a:noFill/>
        </p:spPr>
        <p:txBody>
          <a:bodyPr wrap="square" rtlCol="0">
            <a:spAutoFit/>
          </a:bodyPr>
          <a:lstStyle/>
          <a:p>
            <a:r>
              <a:rPr lang="en-DE" sz="2800" dirty="0">
                <a:latin typeface="DM Sans" pitchFamily="2" charset="77"/>
              </a:rPr>
              <a:t>- </a:t>
            </a:r>
            <a:r>
              <a:rPr lang="en-DE" sz="2800" u="sng" dirty="0">
                <a:latin typeface="DM Sans" pitchFamily="2" charset="77"/>
              </a:rPr>
              <a:t>Technik:</a:t>
            </a:r>
            <a:r>
              <a:rPr lang="en-DE" sz="2800" dirty="0">
                <a:latin typeface="DM Sans" pitchFamily="2" charset="77"/>
              </a:rPr>
              <a:t> Abstimmung für vielversprechende Ideen von Teammitgliedern</a:t>
            </a:r>
          </a:p>
          <a:p>
            <a:r>
              <a:rPr lang="en-DE" sz="2800" dirty="0">
                <a:latin typeface="DM Sans" pitchFamily="2" charset="77"/>
              </a:rPr>
              <a:t>	</a:t>
            </a:r>
          </a:p>
          <a:p>
            <a:r>
              <a:rPr lang="en-DE" sz="2800" dirty="0">
                <a:latin typeface="DM Sans" pitchFamily="2" charset="77"/>
              </a:rPr>
              <a:t>- </a:t>
            </a:r>
            <a:r>
              <a:rPr lang="en-DE" sz="2800" u="sng" dirty="0">
                <a:latin typeface="DM Sans" pitchFamily="2" charset="77"/>
              </a:rPr>
              <a:t>Ablauf:</a:t>
            </a:r>
          </a:p>
          <a:p>
            <a:r>
              <a:rPr lang="en-DE" sz="2800" dirty="0">
                <a:latin typeface="DM Sans" pitchFamily="2" charset="77"/>
              </a:rPr>
              <a:t>	+ Übungsstunde, Online-Meeting</a:t>
            </a:r>
          </a:p>
          <a:p>
            <a:r>
              <a:rPr lang="en-DE" sz="2800" dirty="0">
                <a:latin typeface="DM Sans" pitchFamily="2" charset="77"/>
              </a:rPr>
              <a:t>	+ Besprechung des weiteren Potenzial zur Entwicklung jeder Idee</a:t>
            </a:r>
          </a:p>
          <a:p>
            <a:endParaRPr lang="en-DE" sz="2800" dirty="0">
              <a:latin typeface="DM Sans" pitchFamily="2" charset="77"/>
            </a:endParaRPr>
          </a:p>
          <a:p>
            <a:pPr marL="457200" indent="-457200">
              <a:buFont typeface="Wingdings" pitchFamily="2" charset="2"/>
              <a:buChar char="à"/>
            </a:pPr>
            <a:r>
              <a:rPr lang="en-DE" sz="2800" u="sng" dirty="0">
                <a:latin typeface="DM Sans" pitchFamily="2" charset="77"/>
              </a:rPr>
              <a:t>Reflektion</a:t>
            </a:r>
            <a:r>
              <a:rPr lang="en-DE" sz="2800" dirty="0">
                <a:latin typeface="DM Sans" pitchFamily="2" charset="77"/>
              </a:rPr>
              <a:t>: </a:t>
            </a:r>
          </a:p>
          <a:p>
            <a:pPr lvl="1"/>
            <a:r>
              <a:rPr lang="en-DE" sz="2800" dirty="0">
                <a:latin typeface="DM Sans" pitchFamily="2" charset="77"/>
              </a:rPr>
              <a:t>	- Teamengagement, gute Kombination von verschiedenen Methoden</a:t>
            </a:r>
          </a:p>
          <a:p>
            <a:pPr lvl="1"/>
            <a:r>
              <a:rPr lang="en-DE" sz="2800" dirty="0">
                <a:latin typeface="DM Sans" pitchFamily="2" charset="77"/>
              </a:rPr>
              <a:t>	- Konflikte, Zeitaufwand</a:t>
            </a:r>
          </a:p>
        </p:txBody>
      </p:sp>
      <p:sp>
        <p:nvSpPr>
          <p:cNvPr id="22" name="TextBox 21">
            <a:extLst>
              <a:ext uri="{FF2B5EF4-FFF2-40B4-BE49-F238E27FC236}">
                <a16:creationId xmlns:a16="http://schemas.microsoft.com/office/drawing/2014/main" id="{45C98013-765B-62D7-3DDA-F7AB910A2C21}"/>
              </a:ext>
            </a:extLst>
          </p:cNvPr>
          <p:cNvSpPr txBox="1"/>
          <p:nvPr/>
        </p:nvSpPr>
        <p:spPr>
          <a:xfrm>
            <a:off x="1454480" y="5686287"/>
            <a:ext cx="9355015" cy="523220"/>
          </a:xfrm>
          <a:prstGeom prst="rect">
            <a:avLst/>
          </a:prstGeom>
          <a:noFill/>
        </p:spPr>
        <p:txBody>
          <a:bodyPr wrap="square" rtlCol="0">
            <a:spAutoFit/>
          </a:bodyPr>
          <a:lstStyle/>
          <a:p>
            <a:r>
              <a:rPr lang="en-DE" sz="2800" b="1" dirty="0">
                <a:latin typeface="DM Sans" pitchFamily="2" charset="77"/>
              </a:rPr>
              <a:t>2. Schritt: Sammlung der wichtigsten 8 Ideen</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4" nodeType="clickEffect">
                                  <p:stCondLst>
                                    <p:cond delay="0"/>
                                  </p:stCondLst>
                                  <p:childTnLst>
                                    <p:animMotion origin="layout" path="M 0 0 C 0.00035 0.027 0.00069 0.05416 0 -0.04337 " pathEditMode="relative" ptsTypes="AA">
                                      <p:cBhvr>
                                        <p:cTn id="28" dur="2000" fill="hold"/>
                                        <p:tgtEl>
                                          <p:spTgt spid="22"/>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5" grpId="0"/>
      <p:bldP spid="22" grpId="1"/>
      <p:bldP spid="22" grpId="2"/>
      <p:bldP spid="22" grpId="3"/>
      <p:bldP spid="22" grpId="4"/>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white background with black dots&#10;&#10;Description automatically generated">
            <a:extLst>
              <a:ext uri="{FF2B5EF4-FFF2-40B4-BE49-F238E27FC236}">
                <a16:creationId xmlns:a16="http://schemas.microsoft.com/office/drawing/2014/main" id="{5CFC88A3-C6B6-A56E-E947-72D227FB5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14501"/>
            <a:ext cx="19888200" cy="16165809"/>
          </a:xfrm>
          <a:prstGeom prst="rect">
            <a:avLst/>
          </a:prstGeom>
        </p:spPr>
      </p:pic>
      <p:grpSp>
        <p:nvGrpSpPr>
          <p:cNvPr id="44" name="Group 3">
            <a:extLst>
              <a:ext uri="{FF2B5EF4-FFF2-40B4-BE49-F238E27FC236}">
                <a16:creationId xmlns:a16="http://schemas.microsoft.com/office/drawing/2014/main" id="{CFD1B99E-8DE4-13C0-C53B-CBEDD4DD5BFC}"/>
              </a:ext>
            </a:extLst>
          </p:cNvPr>
          <p:cNvGrpSpPr/>
          <p:nvPr/>
        </p:nvGrpSpPr>
        <p:grpSpPr>
          <a:xfrm>
            <a:off x="11672061" y="1025292"/>
            <a:ext cx="5587239" cy="2662922"/>
            <a:chOff x="0" y="0"/>
            <a:chExt cx="2065940" cy="984643"/>
          </a:xfrm>
        </p:grpSpPr>
        <p:sp>
          <p:nvSpPr>
            <p:cNvPr id="45" name="Freeform 4">
              <a:extLst>
                <a:ext uri="{FF2B5EF4-FFF2-40B4-BE49-F238E27FC236}">
                  <a16:creationId xmlns:a16="http://schemas.microsoft.com/office/drawing/2014/main" id="{16868308-E2BE-ACC6-5B02-A5F833FDA962}"/>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46" name="TextBox 5">
              <a:extLst>
                <a:ext uri="{FF2B5EF4-FFF2-40B4-BE49-F238E27FC236}">
                  <a16:creationId xmlns:a16="http://schemas.microsoft.com/office/drawing/2014/main" id="{4C372609-B2D6-9292-5C52-85A03D93181F}"/>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7" name="Group 6">
            <a:extLst>
              <a:ext uri="{FF2B5EF4-FFF2-40B4-BE49-F238E27FC236}">
                <a16:creationId xmlns:a16="http://schemas.microsoft.com/office/drawing/2014/main" id="{1120EDA9-857A-6340-BE2E-1EAE493129E0}"/>
              </a:ext>
            </a:extLst>
          </p:cNvPr>
          <p:cNvGrpSpPr/>
          <p:nvPr/>
        </p:nvGrpSpPr>
        <p:grpSpPr>
          <a:xfrm>
            <a:off x="11672061" y="3808631"/>
            <a:ext cx="5587239" cy="2662922"/>
            <a:chOff x="0" y="0"/>
            <a:chExt cx="2065940" cy="984643"/>
          </a:xfrm>
        </p:grpSpPr>
        <p:sp>
          <p:nvSpPr>
            <p:cNvPr id="48" name="Freeform 7">
              <a:extLst>
                <a:ext uri="{FF2B5EF4-FFF2-40B4-BE49-F238E27FC236}">
                  <a16:creationId xmlns:a16="http://schemas.microsoft.com/office/drawing/2014/main" id="{099B3FE3-6A6C-3BBA-1DEC-3EA677C84EDA}"/>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49" name="TextBox 8">
              <a:extLst>
                <a:ext uri="{FF2B5EF4-FFF2-40B4-BE49-F238E27FC236}">
                  <a16:creationId xmlns:a16="http://schemas.microsoft.com/office/drawing/2014/main" id="{35528FA8-2F92-2C05-B922-DBC2471E63FD}"/>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0" name="Group 9">
            <a:extLst>
              <a:ext uri="{FF2B5EF4-FFF2-40B4-BE49-F238E27FC236}">
                <a16:creationId xmlns:a16="http://schemas.microsoft.com/office/drawing/2014/main" id="{18D00340-45D1-4A1B-B87D-12ECC12C2CCF}"/>
              </a:ext>
            </a:extLst>
          </p:cNvPr>
          <p:cNvGrpSpPr/>
          <p:nvPr/>
        </p:nvGrpSpPr>
        <p:grpSpPr>
          <a:xfrm>
            <a:off x="11672061" y="6595378"/>
            <a:ext cx="5587239" cy="2662922"/>
            <a:chOff x="0" y="0"/>
            <a:chExt cx="2065940" cy="984643"/>
          </a:xfrm>
        </p:grpSpPr>
        <p:sp>
          <p:nvSpPr>
            <p:cNvPr id="51" name="Freeform 10">
              <a:extLst>
                <a:ext uri="{FF2B5EF4-FFF2-40B4-BE49-F238E27FC236}">
                  <a16:creationId xmlns:a16="http://schemas.microsoft.com/office/drawing/2014/main" id="{D2EC4F69-7DAB-EDC8-EFC7-9554D098F0F1}"/>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52" name="TextBox 11">
              <a:extLst>
                <a:ext uri="{FF2B5EF4-FFF2-40B4-BE49-F238E27FC236}">
                  <a16:creationId xmlns:a16="http://schemas.microsoft.com/office/drawing/2014/main" id="{49FD95B2-47E4-8226-5E3D-22BB4C4D74A0}"/>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3" name="Group 12">
            <a:extLst>
              <a:ext uri="{FF2B5EF4-FFF2-40B4-BE49-F238E27FC236}">
                <a16:creationId xmlns:a16="http://schemas.microsoft.com/office/drawing/2014/main" id="{1F60A070-55F2-AFA1-C248-99386B456CF7}"/>
              </a:ext>
            </a:extLst>
          </p:cNvPr>
          <p:cNvGrpSpPr/>
          <p:nvPr/>
        </p:nvGrpSpPr>
        <p:grpSpPr>
          <a:xfrm>
            <a:off x="1028700" y="1028700"/>
            <a:ext cx="5587239" cy="2662922"/>
            <a:chOff x="0" y="0"/>
            <a:chExt cx="2065940" cy="984643"/>
          </a:xfrm>
        </p:grpSpPr>
        <p:sp>
          <p:nvSpPr>
            <p:cNvPr id="54" name="Freeform 13">
              <a:extLst>
                <a:ext uri="{FF2B5EF4-FFF2-40B4-BE49-F238E27FC236}">
                  <a16:creationId xmlns:a16="http://schemas.microsoft.com/office/drawing/2014/main" id="{89D5139E-F3EE-CA74-01C7-A964714FED53}"/>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55" name="TextBox 14">
              <a:extLst>
                <a:ext uri="{FF2B5EF4-FFF2-40B4-BE49-F238E27FC236}">
                  <a16:creationId xmlns:a16="http://schemas.microsoft.com/office/drawing/2014/main" id="{94AF9ACA-5729-7525-F697-49C88929F016}"/>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6" name="Group 15">
            <a:extLst>
              <a:ext uri="{FF2B5EF4-FFF2-40B4-BE49-F238E27FC236}">
                <a16:creationId xmlns:a16="http://schemas.microsoft.com/office/drawing/2014/main" id="{35DF06B5-EAD1-9C1D-229E-26CB4A5D0C0B}"/>
              </a:ext>
            </a:extLst>
          </p:cNvPr>
          <p:cNvGrpSpPr/>
          <p:nvPr/>
        </p:nvGrpSpPr>
        <p:grpSpPr>
          <a:xfrm>
            <a:off x="1028700" y="3812039"/>
            <a:ext cx="5587239" cy="2662922"/>
            <a:chOff x="0" y="0"/>
            <a:chExt cx="2065940" cy="984643"/>
          </a:xfrm>
        </p:grpSpPr>
        <p:sp>
          <p:nvSpPr>
            <p:cNvPr id="57" name="Freeform 16">
              <a:extLst>
                <a:ext uri="{FF2B5EF4-FFF2-40B4-BE49-F238E27FC236}">
                  <a16:creationId xmlns:a16="http://schemas.microsoft.com/office/drawing/2014/main" id="{94F870FC-EB14-64F1-64CC-669F8611EBAC}"/>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dirty="0"/>
            </a:p>
          </p:txBody>
        </p:sp>
        <p:sp>
          <p:nvSpPr>
            <p:cNvPr id="58" name="TextBox 17">
              <a:extLst>
                <a:ext uri="{FF2B5EF4-FFF2-40B4-BE49-F238E27FC236}">
                  <a16:creationId xmlns:a16="http://schemas.microsoft.com/office/drawing/2014/main" id="{C3113BC8-BA69-2ABE-8B33-DC973B526223}"/>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9" name="Group 18">
            <a:extLst>
              <a:ext uri="{FF2B5EF4-FFF2-40B4-BE49-F238E27FC236}">
                <a16:creationId xmlns:a16="http://schemas.microsoft.com/office/drawing/2014/main" id="{6C7D9CD9-571A-A50D-0139-61F0824021CF}"/>
              </a:ext>
            </a:extLst>
          </p:cNvPr>
          <p:cNvGrpSpPr/>
          <p:nvPr/>
        </p:nvGrpSpPr>
        <p:grpSpPr>
          <a:xfrm>
            <a:off x="1028700" y="6598786"/>
            <a:ext cx="5587239" cy="2662922"/>
            <a:chOff x="0" y="0"/>
            <a:chExt cx="2065940" cy="984643"/>
          </a:xfrm>
        </p:grpSpPr>
        <p:sp>
          <p:nvSpPr>
            <p:cNvPr id="60" name="Freeform 19">
              <a:extLst>
                <a:ext uri="{FF2B5EF4-FFF2-40B4-BE49-F238E27FC236}">
                  <a16:creationId xmlns:a16="http://schemas.microsoft.com/office/drawing/2014/main" id="{CF88E140-FBB3-7498-C1A9-E6CF96E4553C}"/>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61" name="TextBox 20">
              <a:extLst>
                <a:ext uri="{FF2B5EF4-FFF2-40B4-BE49-F238E27FC236}">
                  <a16:creationId xmlns:a16="http://schemas.microsoft.com/office/drawing/2014/main" id="{3D5F06C4-6B13-7DE1-EC58-4816B1BEB687}"/>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2" name="TextBox 31">
            <a:extLst>
              <a:ext uri="{FF2B5EF4-FFF2-40B4-BE49-F238E27FC236}">
                <a16:creationId xmlns:a16="http://schemas.microsoft.com/office/drawing/2014/main" id="{8E493FBE-E354-EAC2-6FA5-BCCFEC31D9AD}"/>
              </a:ext>
            </a:extLst>
          </p:cNvPr>
          <p:cNvSpPr txBox="1"/>
          <p:nvPr/>
        </p:nvSpPr>
        <p:spPr>
          <a:xfrm>
            <a:off x="14406550" y="1242264"/>
            <a:ext cx="3364831" cy="2441630"/>
          </a:xfrm>
          <a:prstGeom prst="rect">
            <a:avLst/>
          </a:prstGeom>
        </p:spPr>
        <p:txBody>
          <a:bodyPr wrap="square" lIns="0" tIns="0" rIns="0" bIns="0" rtlCol="0" anchor="t">
            <a:spAutoFit/>
          </a:bodyPr>
          <a:lstStyle/>
          <a:p>
            <a:pPr marL="0" lvl="0" indent="0">
              <a:lnSpc>
                <a:spcPts val="1936"/>
              </a:lnSpc>
              <a:spcBef>
                <a:spcPct val="0"/>
              </a:spcBef>
            </a:pPr>
            <a:r>
              <a:rPr lang="en-US" sz="2800" b="1" u="sng" strike="noStrike" dirty="0" err="1">
                <a:solidFill>
                  <a:srgbClr val="000000"/>
                </a:solidFill>
                <a:latin typeface="DM Sans"/>
              </a:rPr>
              <a:t>Technologien</a:t>
            </a:r>
            <a:endParaRPr lang="en-US" sz="2800" b="1" u="sng" strike="noStrike" dirty="0">
              <a:solidFill>
                <a:srgbClr val="000000"/>
              </a:solidFill>
              <a:latin typeface="DM Sans"/>
            </a:endParaRPr>
          </a:p>
          <a:p>
            <a:pPr marL="0" lvl="0" indent="0" algn="ctr">
              <a:lnSpc>
                <a:spcPts val="1936"/>
              </a:lnSpc>
              <a:spcBef>
                <a:spcPct val="0"/>
              </a:spcBef>
            </a:pPr>
            <a:endParaRPr lang="en-US" sz="2800" b="1" dirty="0">
              <a:solidFill>
                <a:srgbClr val="000000"/>
              </a:solidFill>
              <a:latin typeface="DM Sans"/>
            </a:endParaRPr>
          </a:p>
          <a:p>
            <a:pPr marL="0" lvl="0" indent="0" algn="l">
              <a:lnSpc>
                <a:spcPts val="1936"/>
              </a:lnSpc>
              <a:spcBef>
                <a:spcPct val="0"/>
              </a:spcBef>
            </a:pPr>
            <a:r>
              <a:rPr lang="en-US" sz="1299" u="none" strike="noStrike" dirty="0">
                <a:solidFill>
                  <a:srgbClr val="000000"/>
                </a:solidFill>
                <a:latin typeface="DM Sans"/>
              </a:rPr>
              <a:t>- </a:t>
            </a:r>
            <a:r>
              <a:rPr lang="en-US" u="none" strike="noStrike" dirty="0" err="1">
                <a:solidFill>
                  <a:srgbClr val="000000"/>
                </a:solidFill>
                <a:latin typeface="DM Sans"/>
              </a:rPr>
              <a:t>Platform</a:t>
            </a:r>
            <a:r>
              <a:rPr lang="en-US" dirty="0" err="1">
                <a:solidFill>
                  <a:srgbClr val="000000"/>
                </a:solidFill>
                <a:latin typeface="DM Sans"/>
              </a:rPr>
              <a:t>übergreifende</a:t>
            </a:r>
            <a:r>
              <a:rPr lang="en-US" dirty="0">
                <a:solidFill>
                  <a:srgbClr val="000000"/>
                </a:solidFill>
                <a:latin typeface="DM Sans"/>
              </a:rPr>
              <a:t> </a:t>
            </a:r>
          </a:p>
          <a:p>
            <a:pPr marL="0" lvl="0" indent="0" algn="l">
              <a:lnSpc>
                <a:spcPts val="1936"/>
              </a:lnSpc>
              <a:spcBef>
                <a:spcPct val="0"/>
              </a:spcBef>
            </a:pPr>
            <a:r>
              <a:rPr lang="en-US" dirty="0" err="1">
                <a:solidFill>
                  <a:srgbClr val="000000"/>
                </a:solidFill>
                <a:latin typeface="DM Sans"/>
              </a:rPr>
              <a:t>Entwicklung</a:t>
            </a:r>
            <a:endParaRPr lang="en-US" dirty="0">
              <a:solidFill>
                <a:srgbClr val="000000"/>
              </a:solidFill>
              <a:latin typeface="DM Sans"/>
            </a:endParaRPr>
          </a:p>
          <a:p>
            <a:pPr marL="0" lvl="0" indent="0" algn="l">
              <a:lnSpc>
                <a:spcPts val="1936"/>
              </a:lnSpc>
              <a:spcBef>
                <a:spcPct val="0"/>
              </a:spcBef>
            </a:pPr>
            <a:endParaRPr lang="en-US" dirty="0">
              <a:solidFill>
                <a:srgbClr val="000000"/>
              </a:solidFill>
              <a:latin typeface="DM Sans"/>
            </a:endParaRPr>
          </a:p>
          <a:p>
            <a:pPr marL="0" lvl="0" indent="0" algn="l">
              <a:lnSpc>
                <a:spcPts val="1936"/>
              </a:lnSpc>
              <a:spcBef>
                <a:spcPct val="0"/>
              </a:spcBef>
            </a:pPr>
            <a:r>
              <a:rPr lang="en-US" u="none" strike="noStrike" dirty="0">
                <a:solidFill>
                  <a:srgbClr val="000000"/>
                </a:solidFill>
                <a:latin typeface="DM Sans"/>
              </a:rPr>
              <a:t>- Cloud</a:t>
            </a:r>
            <a:r>
              <a:rPr lang="en-US" dirty="0">
                <a:solidFill>
                  <a:srgbClr val="000000"/>
                </a:solidFill>
                <a:latin typeface="DM Sans"/>
              </a:rPr>
              <a:t>-Speicher</a:t>
            </a:r>
          </a:p>
          <a:p>
            <a:pPr marL="0" lvl="0" indent="0" algn="l">
              <a:lnSpc>
                <a:spcPts val="1936"/>
              </a:lnSpc>
              <a:spcBef>
                <a:spcPct val="0"/>
              </a:spcBef>
            </a:pPr>
            <a:endParaRPr lang="en-US" dirty="0">
              <a:solidFill>
                <a:srgbClr val="000000"/>
              </a:solidFill>
              <a:latin typeface="DM Sans"/>
            </a:endParaRPr>
          </a:p>
          <a:p>
            <a:pPr marL="0" lvl="0" indent="0" algn="l">
              <a:lnSpc>
                <a:spcPts val="1936"/>
              </a:lnSpc>
              <a:spcBef>
                <a:spcPct val="0"/>
              </a:spcBef>
            </a:pPr>
            <a:r>
              <a:rPr lang="en-US" u="none" strike="noStrike" dirty="0">
                <a:solidFill>
                  <a:srgbClr val="000000"/>
                </a:solidFill>
                <a:latin typeface="DM Sans"/>
              </a:rPr>
              <a:t>- </a:t>
            </a:r>
            <a:r>
              <a:rPr lang="en-US" u="none" strike="noStrike" dirty="0" err="1">
                <a:solidFill>
                  <a:srgbClr val="000000"/>
                </a:solidFill>
                <a:latin typeface="DM Sans"/>
              </a:rPr>
              <a:t>Echtzeitkollaboration</a:t>
            </a:r>
            <a:endParaRPr lang="en-US" u="none" strike="noStrike" dirty="0">
              <a:solidFill>
                <a:srgbClr val="000000"/>
              </a:solidFill>
              <a:latin typeface="DM Sans"/>
            </a:endParaRPr>
          </a:p>
          <a:p>
            <a:pPr marL="0" lvl="0" indent="0" algn="l">
              <a:lnSpc>
                <a:spcPts val="1936"/>
              </a:lnSpc>
              <a:spcBef>
                <a:spcPct val="0"/>
              </a:spcBef>
            </a:pPr>
            <a:endParaRPr lang="en-US" u="none" strike="noStrike" dirty="0">
              <a:solidFill>
                <a:srgbClr val="000000"/>
              </a:solidFill>
              <a:latin typeface="DM Sans"/>
            </a:endParaRPr>
          </a:p>
          <a:p>
            <a:pPr marL="0" lvl="0" indent="0" algn="l">
              <a:lnSpc>
                <a:spcPts val="1936"/>
              </a:lnSpc>
              <a:spcBef>
                <a:spcPct val="0"/>
              </a:spcBef>
            </a:pPr>
            <a:r>
              <a:rPr lang="en-US" u="none" strike="noStrike" dirty="0">
                <a:solidFill>
                  <a:srgbClr val="000000"/>
                </a:solidFill>
                <a:latin typeface="DM Sans"/>
              </a:rPr>
              <a:t>- </a:t>
            </a:r>
            <a:r>
              <a:rPr lang="en-US" u="none" strike="noStrike" dirty="0" err="1">
                <a:solidFill>
                  <a:srgbClr val="000000"/>
                </a:solidFill>
                <a:latin typeface="DM Sans"/>
              </a:rPr>
              <a:t>Datenbankmanagement</a:t>
            </a:r>
            <a:endParaRPr lang="en-US" u="none" strike="noStrike" dirty="0">
              <a:solidFill>
                <a:srgbClr val="000000"/>
              </a:solidFill>
              <a:latin typeface="DM Sans"/>
            </a:endParaRPr>
          </a:p>
        </p:txBody>
      </p:sp>
      <p:sp>
        <p:nvSpPr>
          <p:cNvPr id="63" name="TextBox 34">
            <a:extLst>
              <a:ext uri="{FF2B5EF4-FFF2-40B4-BE49-F238E27FC236}">
                <a16:creationId xmlns:a16="http://schemas.microsoft.com/office/drawing/2014/main" id="{A9683433-1A33-746C-B139-FAF691E04A2E}"/>
              </a:ext>
            </a:extLst>
          </p:cNvPr>
          <p:cNvSpPr txBox="1"/>
          <p:nvPr/>
        </p:nvSpPr>
        <p:spPr>
          <a:xfrm>
            <a:off x="2876220" y="4138543"/>
            <a:ext cx="3976625" cy="1245341"/>
          </a:xfrm>
          <a:prstGeom prst="rect">
            <a:avLst/>
          </a:prstGeom>
        </p:spPr>
        <p:txBody>
          <a:bodyPr wrap="square" lIns="0" tIns="0" rIns="0" bIns="0" rtlCol="0" anchor="t">
            <a:spAutoFit/>
          </a:bodyPr>
          <a:lstStyle/>
          <a:p>
            <a:pPr marL="0" lvl="0" indent="0" algn="ctr">
              <a:lnSpc>
                <a:spcPts val="1936"/>
              </a:lnSpc>
            </a:pPr>
            <a:r>
              <a:rPr lang="en-US" sz="2800" b="1" u="sng" strike="noStrike" dirty="0" err="1">
                <a:latin typeface="DM Sans" pitchFamily="2" charset="77"/>
              </a:rPr>
              <a:t>Unternehmensziel</a:t>
            </a:r>
            <a:endParaRPr lang="en-US" sz="2800" b="1" u="sng" strike="noStrike" dirty="0">
              <a:latin typeface="DM Sans" pitchFamily="2" charset="77"/>
            </a:endParaRPr>
          </a:p>
          <a:p>
            <a:pPr marL="0" lvl="0" indent="0" algn="l">
              <a:lnSpc>
                <a:spcPts val="1936"/>
              </a:lnSpc>
            </a:pPr>
            <a:endParaRPr lang="en-US" sz="2800" b="1" dirty="0">
              <a:latin typeface="DM Sans" pitchFamily="2" charset="77"/>
            </a:endParaRPr>
          </a:p>
          <a:p>
            <a:pPr marL="0" lvl="0" indent="0" algn="l">
              <a:lnSpc>
                <a:spcPts val="1936"/>
              </a:lnSpc>
            </a:pPr>
            <a:endParaRPr lang="en-DE" sz="2000" b="1" u="none" strike="noStrike" dirty="0">
              <a:latin typeface="DM Sans" pitchFamily="2" charset="77"/>
            </a:endParaRPr>
          </a:p>
          <a:p>
            <a:pPr marL="0" lvl="0" indent="0" algn="l">
              <a:lnSpc>
                <a:spcPts val="1936"/>
              </a:lnSpc>
            </a:pPr>
            <a:endParaRPr lang="en-DE" sz="2000" b="1" dirty="0">
              <a:latin typeface="DM Sans" pitchFamily="2" charset="77"/>
            </a:endParaRPr>
          </a:p>
          <a:p>
            <a:pPr marL="0" lvl="0" indent="0" algn="l">
              <a:lnSpc>
                <a:spcPts val="1936"/>
              </a:lnSpc>
            </a:pPr>
            <a:endParaRPr lang="en-DE" sz="2000" b="1" u="none" strike="noStrike" dirty="0">
              <a:latin typeface="DM Sans" pitchFamily="2" charset="77"/>
            </a:endParaRPr>
          </a:p>
        </p:txBody>
      </p:sp>
      <p:sp>
        <p:nvSpPr>
          <p:cNvPr id="64" name="TextBox 37">
            <a:extLst>
              <a:ext uri="{FF2B5EF4-FFF2-40B4-BE49-F238E27FC236}">
                <a16:creationId xmlns:a16="http://schemas.microsoft.com/office/drawing/2014/main" id="{3CD135E8-A957-0A97-8CF8-C24D8CA51404}"/>
              </a:ext>
            </a:extLst>
          </p:cNvPr>
          <p:cNvSpPr txBox="1"/>
          <p:nvPr/>
        </p:nvSpPr>
        <p:spPr>
          <a:xfrm>
            <a:off x="6980021" y="2113911"/>
            <a:ext cx="4297511" cy="970074"/>
          </a:xfrm>
          <a:prstGeom prst="rect">
            <a:avLst/>
          </a:prstGeom>
        </p:spPr>
        <p:txBody>
          <a:bodyPr lIns="0" tIns="0" rIns="0" bIns="0" rtlCol="0" anchor="t">
            <a:spAutoFit/>
          </a:bodyPr>
          <a:lstStyle/>
          <a:p>
            <a:pPr marL="0" lvl="1" indent="0" algn="ctr">
              <a:lnSpc>
                <a:spcPts val="7760"/>
              </a:lnSpc>
              <a:spcBef>
                <a:spcPct val="0"/>
              </a:spcBef>
            </a:pPr>
            <a:r>
              <a:rPr lang="en-US" sz="6000" dirty="0" err="1">
                <a:solidFill>
                  <a:srgbClr val="000000"/>
                </a:solidFill>
                <a:latin typeface="DM Sans Bold"/>
              </a:rPr>
              <a:t>Lernbuddy</a:t>
            </a:r>
            <a:endParaRPr lang="en-US" sz="6000" dirty="0">
              <a:solidFill>
                <a:srgbClr val="000000"/>
              </a:solidFill>
              <a:latin typeface="DM Sans Bold"/>
            </a:endParaRPr>
          </a:p>
        </p:txBody>
      </p:sp>
      <p:pic>
        <p:nvPicPr>
          <p:cNvPr id="65" name="Picture 64" descr="A person standing next to a robot&#10;&#10;Description automatically generated">
            <a:extLst>
              <a:ext uri="{FF2B5EF4-FFF2-40B4-BE49-F238E27FC236}">
                <a16:creationId xmlns:a16="http://schemas.microsoft.com/office/drawing/2014/main" id="{736A9FF0-71F1-41E6-3ED5-890C2AF1C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682" y="3724963"/>
            <a:ext cx="3937957" cy="4266903"/>
          </a:xfrm>
          <a:prstGeom prst="rect">
            <a:avLst/>
          </a:prstGeom>
        </p:spPr>
      </p:pic>
      <p:sp>
        <p:nvSpPr>
          <p:cNvPr id="66" name="TextBox 65">
            <a:extLst>
              <a:ext uri="{FF2B5EF4-FFF2-40B4-BE49-F238E27FC236}">
                <a16:creationId xmlns:a16="http://schemas.microsoft.com/office/drawing/2014/main" id="{ED0FBEDB-FF51-0F8E-EE17-B0C1A56AACB3}"/>
              </a:ext>
            </a:extLst>
          </p:cNvPr>
          <p:cNvSpPr txBox="1"/>
          <p:nvPr/>
        </p:nvSpPr>
        <p:spPr>
          <a:xfrm>
            <a:off x="3357761" y="4553617"/>
            <a:ext cx="3258178" cy="1433919"/>
          </a:xfrm>
          <a:prstGeom prst="rect">
            <a:avLst/>
          </a:prstGeom>
          <a:noFill/>
        </p:spPr>
        <p:txBody>
          <a:bodyPr wrap="square" rtlCol="0">
            <a:spAutoFit/>
          </a:bodyPr>
          <a:lstStyle/>
          <a:p>
            <a:pPr>
              <a:lnSpc>
                <a:spcPct val="150000"/>
              </a:lnSpc>
            </a:pPr>
            <a:r>
              <a:rPr lang="de-DE" sz="2000" dirty="0">
                <a:latin typeface="DM Sans" pitchFamily="2" charset="77"/>
                <a:cs typeface="Times New Roman" panose="02020603050405020304" pitchFamily="18" charset="0"/>
              </a:rPr>
              <a:t>- Bereitstellung einer akademisch-intuitiven Plattform für Studenten</a:t>
            </a:r>
            <a:endParaRPr lang="en-DE" sz="2000" dirty="0"/>
          </a:p>
        </p:txBody>
      </p:sp>
      <p:sp>
        <p:nvSpPr>
          <p:cNvPr id="67" name="TextBox 66">
            <a:extLst>
              <a:ext uri="{FF2B5EF4-FFF2-40B4-BE49-F238E27FC236}">
                <a16:creationId xmlns:a16="http://schemas.microsoft.com/office/drawing/2014/main" id="{C279217E-A08C-E49A-7159-78E9D41AFFB1}"/>
              </a:ext>
            </a:extLst>
          </p:cNvPr>
          <p:cNvSpPr txBox="1"/>
          <p:nvPr/>
        </p:nvSpPr>
        <p:spPr>
          <a:xfrm>
            <a:off x="7140133" y="3181076"/>
            <a:ext cx="4016612" cy="369332"/>
          </a:xfrm>
          <a:prstGeom prst="rect">
            <a:avLst/>
          </a:prstGeom>
          <a:noFill/>
        </p:spPr>
        <p:txBody>
          <a:bodyPr wrap="square" rtlCol="0">
            <a:spAutoFit/>
          </a:bodyPr>
          <a:lstStyle/>
          <a:p>
            <a:pPr algn="ctr"/>
            <a:r>
              <a:rPr lang="de-DE" b="1" dirty="0">
                <a:latin typeface="Calibri" panose="020F0502020204030204" pitchFamily="34" charset="0"/>
                <a:ea typeface="Calibri" panose="020F0502020204030204" pitchFamily="34" charset="0"/>
                <a:cs typeface="Times New Roman" panose="02020603050405020304" pitchFamily="18" charset="0"/>
              </a:rPr>
              <a:t>“</a:t>
            </a:r>
            <a:r>
              <a:rPr lang="de-DE" sz="1800" b="1" dirty="0">
                <a:effectLst/>
                <a:latin typeface="Calibri" panose="020F0502020204030204" pitchFamily="34" charset="0"/>
                <a:ea typeface="Calibri" panose="020F0502020204030204" pitchFamily="34" charset="0"/>
                <a:cs typeface="Times New Roman" panose="02020603050405020304" pitchFamily="18" charset="0"/>
              </a:rPr>
              <a:t>Assistenten für Studenten bei Studium“</a:t>
            </a:r>
            <a:endParaRPr lang="en-DE" dirty="0"/>
          </a:p>
        </p:txBody>
      </p:sp>
      <p:pic>
        <p:nvPicPr>
          <p:cNvPr id="68" name="Picture 67" descr="A cartoon of a robot&#10;&#10;Description automatically generated">
            <a:extLst>
              <a:ext uri="{FF2B5EF4-FFF2-40B4-BE49-F238E27FC236}">
                <a16:creationId xmlns:a16="http://schemas.microsoft.com/office/drawing/2014/main" id="{A1D689A2-849D-817D-CF0A-FB62B148E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1448255"/>
            <a:ext cx="1553857" cy="1744987"/>
          </a:xfrm>
          <a:prstGeom prst="rect">
            <a:avLst/>
          </a:prstGeom>
        </p:spPr>
      </p:pic>
      <p:sp>
        <p:nvSpPr>
          <p:cNvPr id="69" name="TextBox 34">
            <a:extLst>
              <a:ext uri="{FF2B5EF4-FFF2-40B4-BE49-F238E27FC236}">
                <a16:creationId xmlns:a16="http://schemas.microsoft.com/office/drawing/2014/main" id="{08094FB6-9B03-CF5F-63C9-A36C1D3102D4}"/>
              </a:ext>
            </a:extLst>
          </p:cNvPr>
          <p:cNvSpPr txBox="1"/>
          <p:nvPr/>
        </p:nvSpPr>
        <p:spPr>
          <a:xfrm>
            <a:off x="2582557" y="1707780"/>
            <a:ext cx="4112556" cy="2215991"/>
          </a:xfrm>
          <a:prstGeom prst="rect">
            <a:avLst/>
          </a:prstGeom>
        </p:spPr>
        <p:txBody>
          <a:bodyPr wrap="square" lIns="0" tIns="0" rIns="0" bIns="0" rtlCol="0" anchor="t">
            <a:spAutoFit/>
          </a:bodyPr>
          <a:lstStyle/>
          <a:p>
            <a:pPr marL="0" lvl="0" indent="0"/>
            <a:r>
              <a:rPr lang="en-GB" strike="noStrike" dirty="0">
                <a:latin typeface="DM Sans" pitchFamily="2" charset="77"/>
              </a:rPr>
              <a:t>- </a:t>
            </a:r>
            <a:r>
              <a:rPr lang="en-GB" strike="noStrike" dirty="0" err="1">
                <a:latin typeface="DM Sans" pitchFamily="2" charset="77"/>
              </a:rPr>
              <a:t>Personalisierte</a:t>
            </a:r>
            <a:r>
              <a:rPr lang="en-GB" strike="noStrike" dirty="0">
                <a:latin typeface="DM Sans" pitchFamily="2" charset="77"/>
              </a:rPr>
              <a:t> </a:t>
            </a:r>
            <a:r>
              <a:rPr lang="en-GB" strike="noStrike" dirty="0" err="1">
                <a:latin typeface="DM Sans" pitchFamily="2" charset="77"/>
              </a:rPr>
              <a:t>Nachhilfe</a:t>
            </a:r>
            <a:r>
              <a:rPr lang="en-GB" strike="noStrike" dirty="0">
                <a:latin typeface="DM Sans" pitchFamily="2" charset="77"/>
              </a:rPr>
              <a:t> </a:t>
            </a:r>
            <a:r>
              <a:rPr lang="en-GB" strike="noStrike" dirty="0" err="1">
                <a:latin typeface="DM Sans" pitchFamily="2" charset="77"/>
              </a:rPr>
              <a:t>mit</a:t>
            </a:r>
            <a:r>
              <a:rPr lang="en-GB" strike="noStrike" dirty="0">
                <a:latin typeface="DM Sans" pitchFamily="2" charset="77"/>
              </a:rPr>
              <a:t> </a:t>
            </a:r>
            <a:r>
              <a:rPr lang="en-GB" dirty="0" err="1">
                <a:latin typeface="DM Sans" pitchFamily="2" charset="77"/>
              </a:rPr>
              <a:t>Intagration</a:t>
            </a:r>
            <a:r>
              <a:rPr lang="en-GB" dirty="0">
                <a:latin typeface="DM Sans" pitchFamily="2" charset="77"/>
              </a:rPr>
              <a:t> von KI und Chat </a:t>
            </a:r>
            <a:r>
              <a:rPr lang="en-GB" dirty="0" err="1">
                <a:latin typeface="DM Sans" pitchFamily="2" charset="77"/>
              </a:rPr>
              <a:t>Funktion</a:t>
            </a:r>
            <a:endParaRPr lang="en-GB" dirty="0">
              <a:latin typeface="DM Sans" pitchFamily="2" charset="77"/>
            </a:endParaRPr>
          </a:p>
          <a:p>
            <a:pPr marL="0" lvl="0" indent="0"/>
            <a:r>
              <a:rPr lang="en-GB" dirty="0">
                <a:latin typeface="DM Sans" pitchFamily="2" charset="77"/>
              </a:rPr>
              <a:t> </a:t>
            </a:r>
          </a:p>
          <a:p>
            <a:pPr marL="0" lvl="0" indent="0"/>
            <a:r>
              <a:rPr lang="en-GB" dirty="0">
                <a:latin typeface="DM Sans" pitchFamily="2" charset="77"/>
              </a:rPr>
              <a:t>- </a:t>
            </a:r>
            <a:r>
              <a:rPr lang="en-GB" dirty="0" err="1">
                <a:latin typeface="DM Sans" pitchFamily="2" charset="77"/>
              </a:rPr>
              <a:t>Ressourcen</a:t>
            </a:r>
            <a:r>
              <a:rPr lang="en-GB" dirty="0">
                <a:latin typeface="DM Sans" pitchFamily="2" charset="77"/>
              </a:rPr>
              <a:t>, </a:t>
            </a:r>
            <a:r>
              <a:rPr lang="en-GB" dirty="0" err="1">
                <a:latin typeface="DM Sans" pitchFamily="2" charset="77"/>
              </a:rPr>
              <a:t>Übungsmaterial</a:t>
            </a:r>
            <a:endParaRPr lang="en-GB" dirty="0">
              <a:latin typeface="DM Sans" pitchFamily="2" charset="77"/>
            </a:endParaRPr>
          </a:p>
          <a:p>
            <a:pPr marL="0" lvl="0" indent="0"/>
            <a:endParaRPr lang="en-GB" dirty="0">
              <a:latin typeface="DM Sans" pitchFamily="2" charset="77"/>
            </a:endParaRPr>
          </a:p>
          <a:p>
            <a:pPr marL="0" lvl="0" indent="0"/>
            <a:r>
              <a:rPr lang="en-GB" strike="noStrike" dirty="0">
                <a:latin typeface="DM Sans" pitchFamily="2" charset="77"/>
              </a:rPr>
              <a:t>- Plat</a:t>
            </a:r>
            <a:r>
              <a:rPr lang="en-GB" dirty="0">
                <a:latin typeface="DM Sans" pitchFamily="2" charset="77"/>
              </a:rPr>
              <a:t>form </a:t>
            </a:r>
            <a:r>
              <a:rPr lang="en-GB" dirty="0" err="1">
                <a:latin typeface="DM Sans" pitchFamily="2" charset="77"/>
              </a:rPr>
              <a:t>mit</a:t>
            </a:r>
            <a:r>
              <a:rPr lang="en-GB" dirty="0">
                <a:latin typeface="DM Sans" pitchFamily="2" charset="77"/>
              </a:rPr>
              <a:t> </a:t>
            </a:r>
            <a:r>
              <a:rPr lang="en-GB" dirty="0" err="1">
                <a:latin typeface="DM Sans" pitchFamily="2" charset="77"/>
              </a:rPr>
              <a:t>Echtzeitkollaboration</a:t>
            </a:r>
            <a:endParaRPr lang="en-DE" strike="noStrike" dirty="0">
              <a:latin typeface="DM Sans" pitchFamily="2" charset="77"/>
            </a:endParaRPr>
          </a:p>
          <a:p>
            <a:pPr marL="0" lvl="0" indent="0"/>
            <a:endParaRPr lang="en-DE" dirty="0">
              <a:latin typeface="DM Sans" pitchFamily="2" charset="77"/>
            </a:endParaRPr>
          </a:p>
          <a:p>
            <a:pPr marL="0" lvl="0" indent="0"/>
            <a:endParaRPr lang="en-DE" strike="noStrike" dirty="0">
              <a:latin typeface="DM Sans" pitchFamily="2" charset="77"/>
            </a:endParaRPr>
          </a:p>
        </p:txBody>
      </p:sp>
      <p:pic>
        <p:nvPicPr>
          <p:cNvPr id="70" name="Picture 69" descr="A person and person standing next to a computer&#10;&#10;Description automatically generated">
            <a:extLst>
              <a:ext uri="{FF2B5EF4-FFF2-40B4-BE49-F238E27FC236}">
                <a16:creationId xmlns:a16="http://schemas.microsoft.com/office/drawing/2014/main" id="{03FAFC10-C02A-9EF3-0CA1-D088F2D0F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4694" y="929235"/>
            <a:ext cx="2844510" cy="2765963"/>
          </a:xfrm>
          <a:prstGeom prst="rect">
            <a:avLst/>
          </a:prstGeom>
        </p:spPr>
      </p:pic>
      <p:pic>
        <p:nvPicPr>
          <p:cNvPr id="71" name="Picture 70" descr="A group of people standing next to a target&#10;&#10;Description automatically generated">
            <a:extLst>
              <a:ext uri="{FF2B5EF4-FFF2-40B4-BE49-F238E27FC236}">
                <a16:creationId xmlns:a16="http://schemas.microsoft.com/office/drawing/2014/main" id="{C7CD5068-E80D-5F24-9D54-2FB457A520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025" y="3640163"/>
            <a:ext cx="2943181" cy="2894128"/>
          </a:xfrm>
          <a:prstGeom prst="rect">
            <a:avLst/>
          </a:prstGeom>
        </p:spPr>
      </p:pic>
      <p:sp>
        <p:nvSpPr>
          <p:cNvPr id="72" name="TextBox 71">
            <a:extLst>
              <a:ext uri="{FF2B5EF4-FFF2-40B4-BE49-F238E27FC236}">
                <a16:creationId xmlns:a16="http://schemas.microsoft.com/office/drawing/2014/main" id="{DF916978-5687-744B-CBF4-71F9F7350C06}"/>
              </a:ext>
            </a:extLst>
          </p:cNvPr>
          <p:cNvSpPr txBox="1"/>
          <p:nvPr/>
        </p:nvSpPr>
        <p:spPr>
          <a:xfrm>
            <a:off x="2394340" y="1061441"/>
            <a:ext cx="4529548" cy="954107"/>
          </a:xfrm>
          <a:prstGeom prst="rect">
            <a:avLst/>
          </a:prstGeom>
          <a:noFill/>
        </p:spPr>
        <p:txBody>
          <a:bodyPr wrap="square" rtlCol="0">
            <a:spAutoFit/>
          </a:bodyPr>
          <a:lstStyle/>
          <a:p>
            <a:r>
              <a:rPr lang="en-US" sz="2800" b="1" u="sng" strike="noStrike" dirty="0" err="1">
                <a:latin typeface="DM Sans" pitchFamily="2" charset="77"/>
              </a:rPr>
              <a:t>Funktionsbeschreibung</a:t>
            </a:r>
            <a:endParaRPr lang="en-US" sz="2400" b="1" u="sng" dirty="0">
              <a:latin typeface="DM Sans" pitchFamily="2" charset="77"/>
            </a:endParaRPr>
          </a:p>
          <a:p>
            <a:endParaRPr lang="en-DE" sz="2800" dirty="0"/>
          </a:p>
        </p:txBody>
      </p:sp>
      <p:pic>
        <p:nvPicPr>
          <p:cNvPr id="73" name="Picture 72" descr="A person holding a large sign&#10;&#10;Description automatically generated">
            <a:extLst>
              <a:ext uri="{FF2B5EF4-FFF2-40B4-BE49-F238E27FC236}">
                <a16:creationId xmlns:a16="http://schemas.microsoft.com/office/drawing/2014/main" id="{DF36E060-37A2-D37C-B942-CB5F342463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420" y="6918115"/>
            <a:ext cx="2239275" cy="2147501"/>
          </a:xfrm>
          <a:prstGeom prst="rect">
            <a:avLst/>
          </a:prstGeom>
        </p:spPr>
      </p:pic>
      <p:sp>
        <p:nvSpPr>
          <p:cNvPr id="74" name="TextBox 34">
            <a:extLst>
              <a:ext uri="{FF2B5EF4-FFF2-40B4-BE49-F238E27FC236}">
                <a16:creationId xmlns:a16="http://schemas.microsoft.com/office/drawing/2014/main" id="{4652AC57-742E-E600-A0B6-196E46E0F723}"/>
              </a:ext>
            </a:extLst>
          </p:cNvPr>
          <p:cNvSpPr txBox="1"/>
          <p:nvPr/>
        </p:nvSpPr>
        <p:spPr>
          <a:xfrm>
            <a:off x="2876220" y="6871436"/>
            <a:ext cx="3976625" cy="1245341"/>
          </a:xfrm>
          <a:prstGeom prst="rect">
            <a:avLst/>
          </a:prstGeom>
        </p:spPr>
        <p:txBody>
          <a:bodyPr wrap="square" lIns="0" tIns="0" rIns="0" bIns="0" rtlCol="0" anchor="t">
            <a:spAutoFit/>
          </a:bodyPr>
          <a:lstStyle/>
          <a:p>
            <a:pPr marL="0" lvl="0" indent="0" algn="ctr">
              <a:lnSpc>
                <a:spcPts val="1936"/>
              </a:lnSpc>
            </a:pPr>
            <a:r>
              <a:rPr lang="en-US" sz="2800" b="1" u="sng" strike="noStrike" dirty="0" err="1">
                <a:latin typeface="DM Sans" pitchFamily="2" charset="77"/>
              </a:rPr>
              <a:t>Risiko</a:t>
            </a:r>
            <a:endParaRPr lang="en-US" sz="2800" b="1" u="sng" strike="noStrike" dirty="0">
              <a:latin typeface="DM Sans" pitchFamily="2" charset="77"/>
            </a:endParaRPr>
          </a:p>
          <a:p>
            <a:pPr marL="0" lvl="0" indent="0" algn="l">
              <a:lnSpc>
                <a:spcPts val="1936"/>
              </a:lnSpc>
            </a:pPr>
            <a:endParaRPr lang="en-US" sz="2800" b="1" dirty="0">
              <a:latin typeface="DM Sans" pitchFamily="2" charset="77"/>
            </a:endParaRPr>
          </a:p>
          <a:p>
            <a:pPr marL="0" lvl="0" indent="0" algn="l">
              <a:lnSpc>
                <a:spcPts val="1936"/>
              </a:lnSpc>
            </a:pPr>
            <a:endParaRPr lang="en-DE" sz="2000" b="1" u="none" strike="noStrike" dirty="0">
              <a:latin typeface="DM Sans" pitchFamily="2" charset="77"/>
            </a:endParaRPr>
          </a:p>
          <a:p>
            <a:pPr marL="0" lvl="0" indent="0" algn="l">
              <a:lnSpc>
                <a:spcPts val="1936"/>
              </a:lnSpc>
            </a:pPr>
            <a:endParaRPr lang="en-DE" sz="2000" b="1" dirty="0">
              <a:latin typeface="DM Sans" pitchFamily="2" charset="77"/>
            </a:endParaRPr>
          </a:p>
          <a:p>
            <a:pPr marL="0" lvl="0" indent="0" algn="l">
              <a:lnSpc>
                <a:spcPts val="1936"/>
              </a:lnSpc>
            </a:pPr>
            <a:endParaRPr lang="en-DE" sz="2000" b="1" u="none" strike="noStrike" dirty="0">
              <a:latin typeface="DM Sans" pitchFamily="2" charset="77"/>
            </a:endParaRPr>
          </a:p>
        </p:txBody>
      </p:sp>
      <p:sp>
        <p:nvSpPr>
          <p:cNvPr id="75" name="TextBox 74">
            <a:extLst>
              <a:ext uri="{FF2B5EF4-FFF2-40B4-BE49-F238E27FC236}">
                <a16:creationId xmlns:a16="http://schemas.microsoft.com/office/drawing/2014/main" id="{3AE1800C-EAF1-126A-CF66-9FAA3A0CF553}"/>
              </a:ext>
            </a:extLst>
          </p:cNvPr>
          <p:cNvSpPr txBox="1"/>
          <p:nvPr/>
        </p:nvSpPr>
        <p:spPr>
          <a:xfrm>
            <a:off x="3235443" y="7358861"/>
            <a:ext cx="3258178" cy="1435201"/>
          </a:xfrm>
          <a:prstGeom prst="rect">
            <a:avLst/>
          </a:prstGeom>
          <a:noFill/>
        </p:spPr>
        <p:txBody>
          <a:bodyPr wrap="square" rtlCol="0">
            <a:spAutoFit/>
          </a:bodyPr>
          <a:lstStyle/>
          <a:p>
            <a:pPr>
              <a:lnSpc>
                <a:spcPct val="150000"/>
              </a:lnSpc>
            </a:pPr>
            <a:r>
              <a:rPr lang="de-DE" sz="2000" dirty="0">
                <a:latin typeface="DM Sans" pitchFamily="2" charset="77"/>
                <a:cs typeface="Times New Roman" panose="02020603050405020304" pitchFamily="18" charset="0"/>
              </a:rPr>
              <a:t>- Datenschutz</a:t>
            </a:r>
            <a:r>
              <a:rPr lang="en-DE" sz="2000" dirty="0">
                <a:latin typeface="DM Sans" pitchFamily="2" charset="77"/>
                <a:cs typeface="Times New Roman" panose="02020603050405020304" pitchFamily="18" charset="0"/>
              </a:rPr>
              <a:t>, Akzeptanz</a:t>
            </a:r>
          </a:p>
          <a:p>
            <a:pPr>
              <a:lnSpc>
                <a:spcPct val="150000"/>
              </a:lnSpc>
            </a:pPr>
            <a:r>
              <a:rPr lang="en-DE" sz="2000" dirty="0">
                <a:latin typeface="DM Sans" pitchFamily="2" charset="77"/>
                <a:cs typeface="Times New Roman" panose="02020603050405020304" pitchFamily="18" charset="0"/>
              </a:rPr>
              <a:t>- technische Herausforderungen</a:t>
            </a:r>
            <a:endParaRPr lang="de-DE" sz="2000" dirty="0">
              <a:latin typeface="DM Sans" pitchFamily="2" charset="77"/>
              <a:cs typeface="Times New Roman" panose="02020603050405020304" pitchFamily="18" charset="0"/>
            </a:endParaRPr>
          </a:p>
        </p:txBody>
      </p:sp>
      <p:pic>
        <p:nvPicPr>
          <p:cNvPr id="76" name="Picture 75" descr="A group of people standing next to a clipboard&#10;&#10;Description automatically generated">
            <a:extLst>
              <a:ext uri="{FF2B5EF4-FFF2-40B4-BE49-F238E27FC236}">
                <a16:creationId xmlns:a16="http://schemas.microsoft.com/office/drawing/2014/main" id="{DDB2DBD8-F676-9888-32CB-9EEAEF493D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05836" y="4086811"/>
            <a:ext cx="2254727" cy="2312051"/>
          </a:xfrm>
          <a:prstGeom prst="rect">
            <a:avLst/>
          </a:prstGeom>
        </p:spPr>
      </p:pic>
      <p:sp>
        <p:nvSpPr>
          <p:cNvPr id="77" name="TextBox 34">
            <a:extLst>
              <a:ext uri="{FF2B5EF4-FFF2-40B4-BE49-F238E27FC236}">
                <a16:creationId xmlns:a16="http://schemas.microsoft.com/office/drawing/2014/main" id="{D18D27FD-5E6D-08B9-8FDF-0FC60A6FBB0F}"/>
              </a:ext>
            </a:extLst>
          </p:cNvPr>
          <p:cNvSpPr txBox="1"/>
          <p:nvPr/>
        </p:nvSpPr>
        <p:spPr>
          <a:xfrm>
            <a:off x="13521836" y="4039235"/>
            <a:ext cx="3976625" cy="1245341"/>
          </a:xfrm>
          <a:prstGeom prst="rect">
            <a:avLst/>
          </a:prstGeom>
        </p:spPr>
        <p:txBody>
          <a:bodyPr wrap="square" lIns="0" tIns="0" rIns="0" bIns="0" rtlCol="0" anchor="t">
            <a:spAutoFit/>
          </a:bodyPr>
          <a:lstStyle/>
          <a:p>
            <a:pPr marL="0" lvl="0" indent="0" algn="ctr">
              <a:lnSpc>
                <a:spcPts val="1936"/>
              </a:lnSpc>
            </a:pPr>
            <a:r>
              <a:rPr lang="en-US" sz="2800" b="1" u="sng" strike="noStrike" dirty="0" err="1">
                <a:latin typeface="DM Sans" pitchFamily="2" charset="77"/>
              </a:rPr>
              <a:t>Zeitplan</a:t>
            </a:r>
            <a:endParaRPr lang="en-US" sz="2800" b="1" u="sng" strike="noStrike" dirty="0">
              <a:latin typeface="DM Sans" pitchFamily="2" charset="77"/>
            </a:endParaRPr>
          </a:p>
          <a:p>
            <a:pPr marL="0" lvl="0" indent="0" algn="l">
              <a:lnSpc>
                <a:spcPts val="1936"/>
              </a:lnSpc>
            </a:pPr>
            <a:endParaRPr lang="en-US" sz="2800" b="1" dirty="0">
              <a:latin typeface="DM Sans" pitchFamily="2" charset="77"/>
            </a:endParaRPr>
          </a:p>
          <a:p>
            <a:pPr marL="0" lvl="0" indent="0" algn="l">
              <a:lnSpc>
                <a:spcPts val="1936"/>
              </a:lnSpc>
            </a:pPr>
            <a:endParaRPr lang="en-DE" sz="2000" b="1" u="none" strike="noStrike" dirty="0">
              <a:latin typeface="DM Sans" pitchFamily="2" charset="77"/>
            </a:endParaRPr>
          </a:p>
          <a:p>
            <a:pPr marL="0" lvl="0" indent="0" algn="l">
              <a:lnSpc>
                <a:spcPts val="1936"/>
              </a:lnSpc>
            </a:pPr>
            <a:endParaRPr lang="en-DE" sz="2000" b="1" dirty="0">
              <a:latin typeface="DM Sans" pitchFamily="2" charset="77"/>
            </a:endParaRPr>
          </a:p>
          <a:p>
            <a:pPr marL="0" lvl="0" indent="0" algn="l">
              <a:lnSpc>
                <a:spcPts val="1936"/>
              </a:lnSpc>
            </a:pPr>
            <a:endParaRPr lang="en-DE" sz="2000" b="1" u="none" strike="noStrike" dirty="0">
              <a:latin typeface="DM Sans" pitchFamily="2" charset="77"/>
            </a:endParaRPr>
          </a:p>
        </p:txBody>
      </p:sp>
      <p:sp>
        <p:nvSpPr>
          <p:cNvPr id="78" name="TextBox 77">
            <a:extLst>
              <a:ext uri="{FF2B5EF4-FFF2-40B4-BE49-F238E27FC236}">
                <a16:creationId xmlns:a16="http://schemas.microsoft.com/office/drawing/2014/main" id="{6ED0C0BB-83CC-EB3F-7915-A817C7E365C8}"/>
              </a:ext>
            </a:extLst>
          </p:cNvPr>
          <p:cNvSpPr txBox="1"/>
          <p:nvPr/>
        </p:nvSpPr>
        <p:spPr>
          <a:xfrm>
            <a:off x="14194338" y="4506058"/>
            <a:ext cx="3258178" cy="967957"/>
          </a:xfrm>
          <a:prstGeom prst="rect">
            <a:avLst/>
          </a:prstGeom>
          <a:noFill/>
        </p:spPr>
        <p:txBody>
          <a:bodyPr wrap="square" rtlCol="0">
            <a:spAutoFit/>
          </a:bodyPr>
          <a:lstStyle/>
          <a:p>
            <a:pPr>
              <a:lnSpc>
                <a:spcPct val="150000"/>
              </a:lnSpc>
            </a:pPr>
            <a:r>
              <a:rPr lang="de-DE" sz="2000" dirty="0">
                <a:latin typeface="DM Sans" pitchFamily="2" charset="77"/>
                <a:cs typeface="Times New Roman" panose="02020603050405020304" pitchFamily="18" charset="0"/>
              </a:rPr>
              <a:t>- 1 ~ 1.5 Monat</a:t>
            </a:r>
          </a:p>
          <a:p>
            <a:pPr>
              <a:lnSpc>
                <a:spcPct val="150000"/>
              </a:lnSpc>
            </a:pPr>
            <a:r>
              <a:rPr lang="de-DE" sz="2000" dirty="0">
                <a:latin typeface="DM Sans" pitchFamily="2" charset="77"/>
                <a:cs typeface="Times New Roman" panose="02020603050405020304" pitchFamily="18" charset="0"/>
              </a:rPr>
              <a:t>- agile Entwicklung</a:t>
            </a:r>
            <a:endParaRPr lang="en-DE" sz="2000" dirty="0"/>
          </a:p>
        </p:txBody>
      </p:sp>
      <p:pic>
        <p:nvPicPr>
          <p:cNvPr id="79" name="Picture 78" descr="A person and person sitting at a computer&#10;&#10;Description automatically generated">
            <a:extLst>
              <a:ext uri="{FF2B5EF4-FFF2-40B4-BE49-F238E27FC236}">
                <a16:creationId xmlns:a16="http://schemas.microsoft.com/office/drawing/2014/main" id="{74703C8D-265C-F3D8-1B46-32D8F6805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09382" y="6918115"/>
            <a:ext cx="1927949" cy="1993862"/>
          </a:xfrm>
          <a:prstGeom prst="rect">
            <a:avLst/>
          </a:prstGeom>
        </p:spPr>
      </p:pic>
      <p:sp>
        <p:nvSpPr>
          <p:cNvPr id="80" name="TextBox 34">
            <a:extLst>
              <a:ext uri="{FF2B5EF4-FFF2-40B4-BE49-F238E27FC236}">
                <a16:creationId xmlns:a16="http://schemas.microsoft.com/office/drawing/2014/main" id="{5DE4D2C2-6422-1ECD-C040-4F8D23C27284}"/>
              </a:ext>
            </a:extLst>
          </p:cNvPr>
          <p:cNvSpPr txBox="1"/>
          <p:nvPr/>
        </p:nvSpPr>
        <p:spPr>
          <a:xfrm>
            <a:off x="13505507" y="6871436"/>
            <a:ext cx="3976625" cy="1245341"/>
          </a:xfrm>
          <a:prstGeom prst="rect">
            <a:avLst/>
          </a:prstGeom>
        </p:spPr>
        <p:txBody>
          <a:bodyPr wrap="square" lIns="0" tIns="0" rIns="0" bIns="0" rtlCol="0" anchor="t">
            <a:spAutoFit/>
          </a:bodyPr>
          <a:lstStyle/>
          <a:p>
            <a:pPr marL="0" lvl="0" indent="0" algn="ctr">
              <a:lnSpc>
                <a:spcPts val="1936"/>
              </a:lnSpc>
            </a:pPr>
            <a:r>
              <a:rPr lang="en-US" sz="2800" b="1" u="sng" strike="noStrike" dirty="0">
                <a:latin typeface="DM Sans" pitchFamily="2" charset="77"/>
              </a:rPr>
              <a:t>Stakeholder</a:t>
            </a:r>
          </a:p>
          <a:p>
            <a:pPr marL="0" lvl="0" indent="0" algn="l">
              <a:lnSpc>
                <a:spcPts val="1936"/>
              </a:lnSpc>
            </a:pPr>
            <a:endParaRPr lang="en-US" sz="2800" b="1" dirty="0">
              <a:latin typeface="DM Sans" pitchFamily="2" charset="77"/>
            </a:endParaRPr>
          </a:p>
          <a:p>
            <a:pPr marL="0" lvl="0" indent="0" algn="l">
              <a:lnSpc>
                <a:spcPts val="1936"/>
              </a:lnSpc>
            </a:pPr>
            <a:endParaRPr lang="en-DE" sz="2000" b="1" u="none" strike="noStrike" dirty="0">
              <a:latin typeface="DM Sans" pitchFamily="2" charset="77"/>
            </a:endParaRPr>
          </a:p>
          <a:p>
            <a:pPr marL="0" lvl="0" indent="0" algn="l">
              <a:lnSpc>
                <a:spcPts val="1936"/>
              </a:lnSpc>
            </a:pPr>
            <a:endParaRPr lang="en-DE" sz="2000" b="1" dirty="0">
              <a:latin typeface="DM Sans" pitchFamily="2" charset="77"/>
            </a:endParaRPr>
          </a:p>
          <a:p>
            <a:pPr marL="0" lvl="0" indent="0" algn="l">
              <a:lnSpc>
                <a:spcPts val="1936"/>
              </a:lnSpc>
            </a:pPr>
            <a:endParaRPr lang="en-DE" sz="2000" b="1" u="none" strike="noStrike" dirty="0">
              <a:latin typeface="DM Sans" pitchFamily="2" charset="77"/>
            </a:endParaRPr>
          </a:p>
        </p:txBody>
      </p:sp>
      <p:sp>
        <p:nvSpPr>
          <p:cNvPr id="81" name="TextBox 80">
            <a:extLst>
              <a:ext uri="{FF2B5EF4-FFF2-40B4-BE49-F238E27FC236}">
                <a16:creationId xmlns:a16="http://schemas.microsoft.com/office/drawing/2014/main" id="{2521555F-1273-F698-5B30-AC1D1982C447}"/>
              </a:ext>
            </a:extLst>
          </p:cNvPr>
          <p:cNvSpPr txBox="1"/>
          <p:nvPr/>
        </p:nvSpPr>
        <p:spPr>
          <a:xfrm>
            <a:off x="13701866" y="7268121"/>
            <a:ext cx="3258178" cy="1435201"/>
          </a:xfrm>
          <a:prstGeom prst="rect">
            <a:avLst/>
          </a:prstGeom>
          <a:noFill/>
        </p:spPr>
        <p:txBody>
          <a:bodyPr wrap="square" rtlCol="0">
            <a:spAutoFit/>
          </a:bodyPr>
          <a:lstStyle/>
          <a:p>
            <a:pPr>
              <a:lnSpc>
                <a:spcPct val="150000"/>
              </a:lnSpc>
            </a:pPr>
            <a:r>
              <a:rPr lang="en-DE" sz="2000" dirty="0">
                <a:latin typeface="DM Sans" pitchFamily="2" charset="77"/>
                <a:cs typeface="Times New Roman" panose="02020603050405020304" pitchFamily="18" charset="0"/>
              </a:rPr>
              <a:t>- Studenten, Dozenten</a:t>
            </a:r>
          </a:p>
          <a:p>
            <a:pPr>
              <a:lnSpc>
                <a:spcPct val="150000"/>
              </a:lnSpc>
            </a:pPr>
            <a:r>
              <a:rPr lang="en-DE" sz="2000" dirty="0">
                <a:latin typeface="DM Sans" pitchFamily="2" charset="77"/>
                <a:cs typeface="Times New Roman" panose="02020603050405020304" pitchFamily="18" charset="0"/>
              </a:rPr>
              <a:t>- Organisation mit den Bildungseinrichtungen</a:t>
            </a:r>
          </a:p>
        </p:txBody>
      </p:sp>
    </p:spTree>
    <p:extLst>
      <p:ext uri="{BB962C8B-B14F-4D97-AF65-F5344CB8AC3E}">
        <p14:creationId xmlns:p14="http://schemas.microsoft.com/office/powerpoint/2010/main" val="1422050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87978" y="-4266037"/>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TextBox 3"/>
          <p:cNvSpPr txBox="1"/>
          <p:nvPr/>
        </p:nvSpPr>
        <p:spPr>
          <a:xfrm>
            <a:off x="1607137" y="1374974"/>
            <a:ext cx="7025086" cy="1166538"/>
          </a:xfrm>
          <a:prstGeom prst="rect">
            <a:avLst/>
          </a:prstGeom>
        </p:spPr>
        <p:txBody>
          <a:bodyPr lIns="0" tIns="0" rIns="0" bIns="0" rtlCol="0" anchor="t">
            <a:spAutoFit/>
          </a:bodyPr>
          <a:lstStyle/>
          <a:p>
            <a:pPr>
              <a:lnSpc>
                <a:spcPts val="8730"/>
              </a:lnSpc>
            </a:pPr>
            <a:r>
              <a:rPr lang="en-US" sz="9000" dirty="0">
                <a:solidFill>
                  <a:srgbClr val="000000"/>
                </a:solidFill>
                <a:latin typeface="DM Sans Bold"/>
              </a:rPr>
              <a:t>Fashion App</a:t>
            </a:r>
          </a:p>
        </p:txBody>
      </p:sp>
      <p:sp>
        <p:nvSpPr>
          <p:cNvPr id="8" name="TextBox 8"/>
          <p:cNvSpPr txBox="1"/>
          <p:nvPr/>
        </p:nvSpPr>
        <p:spPr>
          <a:xfrm>
            <a:off x="9789789" y="1144901"/>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01. </a:t>
            </a:r>
          </a:p>
          <a:p>
            <a:pPr>
              <a:lnSpc>
                <a:spcPts val="7680"/>
              </a:lnSpc>
            </a:pPr>
            <a:endParaRPr lang="en-US" sz="5400" spc="-656" dirty="0">
              <a:solidFill>
                <a:srgbClr val="000000"/>
              </a:solidFill>
              <a:latin typeface="DM Sans"/>
            </a:endParaRPr>
          </a:p>
        </p:txBody>
      </p:sp>
      <p:sp>
        <p:nvSpPr>
          <p:cNvPr id="17" name="TextBox 17"/>
          <p:cNvSpPr txBox="1"/>
          <p:nvPr/>
        </p:nvSpPr>
        <p:spPr>
          <a:xfrm>
            <a:off x="12218908" y="1730935"/>
            <a:ext cx="4132127" cy="243656"/>
          </a:xfrm>
          <a:prstGeom prst="rect">
            <a:avLst/>
          </a:prstGeom>
        </p:spPr>
        <p:txBody>
          <a:bodyPr lIns="0" tIns="0" rIns="0" bIns="0" rtlCol="0" anchor="t">
            <a:spAutoFit/>
          </a:bodyPr>
          <a:lstStyle/>
          <a:p>
            <a:pPr marL="0" lvl="0" indent="0" algn="just">
              <a:lnSpc>
                <a:spcPts val="1890"/>
              </a:lnSpc>
              <a:spcBef>
                <a:spcPct val="0"/>
              </a:spcBef>
            </a:pPr>
            <a:endParaRPr lang="en-US" sz="1600" u="none" spc="22" dirty="0">
              <a:solidFill>
                <a:srgbClr val="000000"/>
              </a:solidFill>
              <a:latin typeface="DM Sans"/>
            </a:endParaRPr>
          </a:p>
        </p:txBody>
      </p:sp>
      <p:sp>
        <p:nvSpPr>
          <p:cNvPr id="20" name="Freeform 20"/>
          <p:cNvSpPr/>
          <p:nvPr/>
        </p:nvSpPr>
        <p:spPr>
          <a:xfrm>
            <a:off x="-1492973" y="10551736"/>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21" name="Freeform 21"/>
          <p:cNvSpPr/>
          <p:nvPr/>
        </p:nvSpPr>
        <p:spPr>
          <a:xfrm>
            <a:off x="4994537" y="-2884780"/>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pic>
        <p:nvPicPr>
          <p:cNvPr id="32" name="Picture 31" descr="A screenshot of a phone&#10;&#10;Description automatically generated">
            <a:extLst>
              <a:ext uri="{FF2B5EF4-FFF2-40B4-BE49-F238E27FC236}">
                <a16:creationId xmlns:a16="http://schemas.microsoft.com/office/drawing/2014/main" id="{9D736229-6ED9-7E70-63A8-BB6414832A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368183">
            <a:off x="-210235" y="70122"/>
            <a:ext cx="2451129" cy="3565279"/>
          </a:xfrm>
          <a:prstGeom prst="rect">
            <a:avLst/>
          </a:prstGeom>
        </p:spPr>
      </p:pic>
      <p:sp>
        <p:nvSpPr>
          <p:cNvPr id="33" name="TextBox 32">
            <a:extLst>
              <a:ext uri="{FF2B5EF4-FFF2-40B4-BE49-F238E27FC236}">
                <a16:creationId xmlns:a16="http://schemas.microsoft.com/office/drawing/2014/main" id="{5329F4CA-C1F4-E225-2E48-C644E473DEB8}"/>
              </a:ext>
            </a:extLst>
          </p:cNvPr>
          <p:cNvSpPr txBox="1"/>
          <p:nvPr/>
        </p:nvSpPr>
        <p:spPr>
          <a:xfrm>
            <a:off x="10580331" y="1088248"/>
            <a:ext cx="9163915" cy="1261884"/>
          </a:xfrm>
          <a:prstGeom prst="rect">
            <a:avLst/>
          </a:prstGeom>
          <a:noFill/>
        </p:spPr>
        <p:txBody>
          <a:bodyPr wrap="square" rtlCol="0">
            <a:spAutoFit/>
          </a:bodyPr>
          <a:lstStyle/>
          <a:p>
            <a:r>
              <a:rPr lang="en-DE" sz="3600" dirty="0">
                <a:latin typeface="DM Sans" pitchFamily="2" charset="77"/>
              </a:rPr>
              <a:t>Funktionsbeschreibung</a:t>
            </a:r>
          </a:p>
          <a:p>
            <a:r>
              <a:rPr lang="de-DE" sz="2000" dirty="0">
                <a:effectLst/>
                <a:latin typeface="DM Sans" pitchFamily="2" charset="77"/>
                <a:ea typeface="Calibri" panose="020F0502020204030204" pitchFamily="34" charset="0"/>
                <a:cs typeface="Times New Roman" panose="02020603050405020304" pitchFamily="18" charset="0"/>
              </a:rPr>
              <a:t>personalisierte Modeempfehlungen und nahtloses </a:t>
            </a:r>
          </a:p>
          <a:p>
            <a:r>
              <a:rPr lang="de-DE" sz="2000" dirty="0">
                <a:effectLst/>
                <a:latin typeface="DM Sans" pitchFamily="2" charset="77"/>
                <a:ea typeface="Calibri" panose="020F0502020204030204" pitchFamily="34" charset="0"/>
                <a:cs typeface="Times New Roman" panose="02020603050405020304" pitchFamily="18" charset="0"/>
              </a:rPr>
              <a:t>Einkaufserlebnis</a:t>
            </a:r>
            <a:endParaRPr lang="en-DE" sz="4000" dirty="0">
              <a:latin typeface="DM Sans" pitchFamily="2" charset="77"/>
            </a:endParaRPr>
          </a:p>
        </p:txBody>
      </p:sp>
      <p:sp>
        <p:nvSpPr>
          <p:cNvPr id="34" name="TextBox 8">
            <a:extLst>
              <a:ext uri="{FF2B5EF4-FFF2-40B4-BE49-F238E27FC236}">
                <a16:creationId xmlns:a16="http://schemas.microsoft.com/office/drawing/2014/main" id="{DE3ECC3E-82BB-910D-0C7C-8886A8EF4B59}"/>
              </a:ext>
            </a:extLst>
          </p:cNvPr>
          <p:cNvSpPr txBox="1"/>
          <p:nvPr/>
        </p:nvSpPr>
        <p:spPr>
          <a:xfrm>
            <a:off x="9725058" y="2959804"/>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02. </a:t>
            </a:r>
          </a:p>
          <a:p>
            <a:pPr>
              <a:lnSpc>
                <a:spcPts val="7680"/>
              </a:lnSpc>
            </a:pPr>
            <a:endParaRPr lang="en-US" sz="5400" spc="-656" dirty="0">
              <a:solidFill>
                <a:srgbClr val="000000"/>
              </a:solidFill>
              <a:latin typeface="DM Sans"/>
            </a:endParaRPr>
          </a:p>
        </p:txBody>
      </p:sp>
      <p:sp>
        <p:nvSpPr>
          <p:cNvPr id="35" name="TextBox 17">
            <a:extLst>
              <a:ext uri="{FF2B5EF4-FFF2-40B4-BE49-F238E27FC236}">
                <a16:creationId xmlns:a16="http://schemas.microsoft.com/office/drawing/2014/main" id="{7997E3D9-7739-8799-D492-98A1145E4B7D}"/>
              </a:ext>
            </a:extLst>
          </p:cNvPr>
          <p:cNvSpPr txBox="1"/>
          <p:nvPr/>
        </p:nvSpPr>
        <p:spPr>
          <a:xfrm>
            <a:off x="12218908" y="2878831"/>
            <a:ext cx="4132127" cy="243656"/>
          </a:xfrm>
          <a:prstGeom prst="rect">
            <a:avLst/>
          </a:prstGeom>
        </p:spPr>
        <p:txBody>
          <a:bodyPr lIns="0" tIns="0" rIns="0" bIns="0" rtlCol="0" anchor="t">
            <a:spAutoFit/>
          </a:bodyPr>
          <a:lstStyle/>
          <a:p>
            <a:pPr marL="0" lvl="0" indent="0" algn="just">
              <a:lnSpc>
                <a:spcPts val="1890"/>
              </a:lnSpc>
              <a:spcBef>
                <a:spcPct val="0"/>
              </a:spcBef>
            </a:pPr>
            <a:endParaRPr lang="en-US" sz="1600" u="none" spc="22" dirty="0">
              <a:solidFill>
                <a:srgbClr val="000000"/>
              </a:solidFill>
              <a:latin typeface="DM Sans"/>
            </a:endParaRPr>
          </a:p>
        </p:txBody>
      </p:sp>
      <p:sp>
        <p:nvSpPr>
          <p:cNvPr id="36" name="TextBox 35">
            <a:extLst>
              <a:ext uri="{FF2B5EF4-FFF2-40B4-BE49-F238E27FC236}">
                <a16:creationId xmlns:a16="http://schemas.microsoft.com/office/drawing/2014/main" id="{48DCE008-B4A2-23FF-D533-76DCECE8065D}"/>
              </a:ext>
            </a:extLst>
          </p:cNvPr>
          <p:cNvSpPr txBox="1"/>
          <p:nvPr/>
        </p:nvSpPr>
        <p:spPr>
          <a:xfrm>
            <a:off x="10619252" y="3038893"/>
            <a:ext cx="7556777" cy="954107"/>
          </a:xfrm>
          <a:prstGeom prst="rect">
            <a:avLst/>
          </a:prstGeom>
          <a:noFill/>
        </p:spPr>
        <p:txBody>
          <a:bodyPr wrap="square" rtlCol="0">
            <a:spAutoFit/>
          </a:bodyPr>
          <a:lstStyle/>
          <a:p>
            <a:r>
              <a:rPr lang="en-DE" sz="3600" dirty="0">
                <a:latin typeface="DM Sans" pitchFamily="2" charset="77"/>
              </a:rPr>
              <a:t>Stakeholder</a:t>
            </a:r>
          </a:p>
          <a:p>
            <a:r>
              <a:rPr lang="de-DE" sz="2000" dirty="0">
                <a:latin typeface="DM Sans" pitchFamily="2" charset="77"/>
                <a:cs typeface="Times New Roman" panose="02020603050405020304" pitchFamily="18" charset="0"/>
              </a:rPr>
              <a:t>Kunden, Designer, Marken, Entwicklerteam</a:t>
            </a:r>
            <a:endParaRPr lang="en-DE" sz="4000" dirty="0">
              <a:latin typeface="DM Sans" pitchFamily="2" charset="77"/>
            </a:endParaRPr>
          </a:p>
        </p:txBody>
      </p:sp>
      <p:sp>
        <p:nvSpPr>
          <p:cNvPr id="37" name="TextBox 8">
            <a:extLst>
              <a:ext uri="{FF2B5EF4-FFF2-40B4-BE49-F238E27FC236}">
                <a16:creationId xmlns:a16="http://schemas.microsoft.com/office/drawing/2014/main" id="{920845CB-7E7D-7578-3545-4178697726CB}"/>
              </a:ext>
            </a:extLst>
          </p:cNvPr>
          <p:cNvSpPr txBox="1"/>
          <p:nvPr/>
        </p:nvSpPr>
        <p:spPr>
          <a:xfrm>
            <a:off x="9686337" y="4494256"/>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03. </a:t>
            </a:r>
          </a:p>
          <a:p>
            <a:pPr>
              <a:lnSpc>
                <a:spcPts val="7680"/>
              </a:lnSpc>
            </a:pPr>
            <a:endParaRPr lang="en-US" sz="5400" spc="-656" dirty="0">
              <a:solidFill>
                <a:srgbClr val="000000"/>
              </a:solidFill>
              <a:latin typeface="DM Sans"/>
            </a:endParaRPr>
          </a:p>
        </p:txBody>
      </p:sp>
      <p:sp>
        <p:nvSpPr>
          <p:cNvPr id="38" name="TextBox 17">
            <a:extLst>
              <a:ext uri="{FF2B5EF4-FFF2-40B4-BE49-F238E27FC236}">
                <a16:creationId xmlns:a16="http://schemas.microsoft.com/office/drawing/2014/main" id="{D9C79C35-68D3-598D-34B9-826D96464803}"/>
              </a:ext>
            </a:extLst>
          </p:cNvPr>
          <p:cNvSpPr txBox="1"/>
          <p:nvPr/>
        </p:nvSpPr>
        <p:spPr>
          <a:xfrm>
            <a:off x="12208022" y="4201723"/>
            <a:ext cx="4132127" cy="243656"/>
          </a:xfrm>
          <a:prstGeom prst="rect">
            <a:avLst/>
          </a:prstGeom>
        </p:spPr>
        <p:txBody>
          <a:bodyPr lIns="0" tIns="0" rIns="0" bIns="0" rtlCol="0" anchor="t">
            <a:spAutoFit/>
          </a:bodyPr>
          <a:lstStyle/>
          <a:p>
            <a:pPr marL="0" lvl="0" indent="0" algn="just">
              <a:lnSpc>
                <a:spcPts val="1890"/>
              </a:lnSpc>
              <a:spcBef>
                <a:spcPct val="0"/>
              </a:spcBef>
            </a:pPr>
            <a:endParaRPr lang="en-US" sz="1600" u="none" spc="22" dirty="0">
              <a:solidFill>
                <a:srgbClr val="000000"/>
              </a:solidFill>
              <a:latin typeface="DM Sans"/>
            </a:endParaRPr>
          </a:p>
        </p:txBody>
      </p:sp>
      <p:sp>
        <p:nvSpPr>
          <p:cNvPr id="39" name="TextBox 38">
            <a:extLst>
              <a:ext uri="{FF2B5EF4-FFF2-40B4-BE49-F238E27FC236}">
                <a16:creationId xmlns:a16="http://schemas.microsoft.com/office/drawing/2014/main" id="{97FA7CBE-F6EC-B0CB-6CF8-57131E5D7024}"/>
              </a:ext>
            </a:extLst>
          </p:cNvPr>
          <p:cNvSpPr txBox="1"/>
          <p:nvPr/>
        </p:nvSpPr>
        <p:spPr>
          <a:xfrm>
            <a:off x="10580331" y="4465984"/>
            <a:ext cx="7556777" cy="1295932"/>
          </a:xfrm>
          <a:prstGeom prst="rect">
            <a:avLst/>
          </a:prstGeom>
          <a:noFill/>
        </p:spPr>
        <p:txBody>
          <a:bodyPr wrap="square" rtlCol="0">
            <a:spAutoFit/>
          </a:bodyPr>
          <a:lstStyle/>
          <a:p>
            <a:r>
              <a:rPr lang="en-DE" sz="3600" dirty="0">
                <a:latin typeface="DM Sans" pitchFamily="2" charset="77"/>
              </a:rPr>
              <a:t>Technologie:</a:t>
            </a:r>
          </a:p>
          <a:p>
            <a:pPr>
              <a:lnSpc>
                <a:spcPct val="107000"/>
              </a:lnSpc>
              <a:spcAft>
                <a:spcPts val="800"/>
              </a:spcAft>
            </a:pPr>
            <a:r>
              <a:rPr lang="de-DE" sz="2000" kern="100" dirty="0">
                <a:effectLst/>
                <a:latin typeface="DM Sans" pitchFamily="2" charset="77"/>
                <a:ea typeface="Calibri" panose="020F0502020204030204" pitchFamily="34" charset="0"/>
                <a:cs typeface="Times New Roman" panose="02020603050405020304" pitchFamily="18" charset="0"/>
              </a:rPr>
              <a:t>Empfehlungsalgorithmen, E-Commerce-Integration, Mobile App-Entwicklung.</a:t>
            </a:r>
            <a:endParaRPr lang="en-DE" sz="2000" kern="100" dirty="0">
              <a:effectLst/>
              <a:latin typeface="DM Sans" pitchFamily="2" charset="77"/>
              <a:ea typeface="Calibri" panose="020F0502020204030204" pitchFamily="34" charset="0"/>
              <a:cs typeface="Times New Roman" panose="02020603050405020304" pitchFamily="18" charset="0"/>
            </a:endParaRPr>
          </a:p>
        </p:txBody>
      </p:sp>
      <p:sp>
        <p:nvSpPr>
          <p:cNvPr id="42" name="TextBox 8">
            <a:extLst>
              <a:ext uri="{FF2B5EF4-FFF2-40B4-BE49-F238E27FC236}">
                <a16:creationId xmlns:a16="http://schemas.microsoft.com/office/drawing/2014/main" id="{66CD2287-FD51-94FD-D64F-CF38583BB916}"/>
              </a:ext>
            </a:extLst>
          </p:cNvPr>
          <p:cNvSpPr txBox="1"/>
          <p:nvPr/>
        </p:nvSpPr>
        <p:spPr>
          <a:xfrm>
            <a:off x="9632698" y="6244199"/>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04. </a:t>
            </a:r>
          </a:p>
          <a:p>
            <a:pPr>
              <a:lnSpc>
                <a:spcPts val="7680"/>
              </a:lnSpc>
            </a:pPr>
            <a:endParaRPr lang="en-US" sz="5400" spc="-656" dirty="0">
              <a:solidFill>
                <a:srgbClr val="000000"/>
              </a:solidFill>
              <a:latin typeface="DM Sans"/>
            </a:endParaRPr>
          </a:p>
        </p:txBody>
      </p:sp>
      <p:sp>
        <p:nvSpPr>
          <p:cNvPr id="43" name="TextBox 42">
            <a:extLst>
              <a:ext uri="{FF2B5EF4-FFF2-40B4-BE49-F238E27FC236}">
                <a16:creationId xmlns:a16="http://schemas.microsoft.com/office/drawing/2014/main" id="{B149884D-57DF-FE0A-77D4-B1CDB00C8E82}"/>
              </a:ext>
            </a:extLst>
          </p:cNvPr>
          <p:cNvSpPr txBox="1"/>
          <p:nvPr/>
        </p:nvSpPr>
        <p:spPr>
          <a:xfrm>
            <a:off x="10545068" y="6214127"/>
            <a:ext cx="7862843" cy="1261884"/>
          </a:xfrm>
          <a:prstGeom prst="rect">
            <a:avLst/>
          </a:prstGeom>
          <a:noFill/>
        </p:spPr>
        <p:txBody>
          <a:bodyPr wrap="square" rtlCol="0">
            <a:spAutoFit/>
          </a:bodyPr>
          <a:lstStyle/>
          <a:p>
            <a:r>
              <a:rPr lang="en-DE" sz="3600" dirty="0">
                <a:latin typeface="DM Sans" pitchFamily="2" charset="77"/>
              </a:rPr>
              <a:t>Risiko</a:t>
            </a:r>
          </a:p>
          <a:p>
            <a:r>
              <a:rPr lang="de-DE" sz="2000" dirty="0" err="1">
                <a:effectLst/>
                <a:latin typeface="DM Sans" pitchFamily="2" charset="77"/>
                <a:ea typeface="Calibri" panose="020F0502020204030204" pitchFamily="34" charset="0"/>
                <a:cs typeface="Times New Roman" panose="02020603050405020304" pitchFamily="18" charset="0"/>
              </a:rPr>
              <a:t>Modetrendsänderungen</a:t>
            </a:r>
            <a:r>
              <a:rPr lang="de-DE" sz="2000" b="1" dirty="0">
                <a:effectLst/>
                <a:latin typeface="DM Sans" pitchFamily="2" charset="77"/>
                <a:ea typeface="Calibri" panose="020F0502020204030204" pitchFamily="34" charset="0"/>
                <a:cs typeface="Times New Roman" panose="02020603050405020304" pitchFamily="18" charset="0"/>
              </a:rPr>
              <a:t>,</a:t>
            </a:r>
            <a:r>
              <a:rPr lang="de-DE" sz="2000" dirty="0">
                <a:effectLst/>
                <a:latin typeface="DM Sans" pitchFamily="2" charset="77"/>
                <a:ea typeface="Calibri" panose="020F0502020204030204" pitchFamily="34" charset="0"/>
                <a:cs typeface="Times New Roman" panose="02020603050405020304" pitchFamily="18" charset="0"/>
              </a:rPr>
              <a:t> E-Commerce-Integrationsschwierigkeiten.</a:t>
            </a:r>
            <a:r>
              <a:rPr lang="en-DE" sz="2000" dirty="0">
                <a:effectLst/>
                <a:latin typeface="DM Sans" pitchFamily="2" charset="77"/>
              </a:rPr>
              <a:t> </a:t>
            </a:r>
            <a:endParaRPr lang="en-DE" sz="2000" dirty="0">
              <a:latin typeface="DM Sans" pitchFamily="2" charset="77"/>
            </a:endParaRPr>
          </a:p>
        </p:txBody>
      </p:sp>
      <p:sp>
        <p:nvSpPr>
          <p:cNvPr id="46" name="TextBox 8">
            <a:extLst>
              <a:ext uri="{FF2B5EF4-FFF2-40B4-BE49-F238E27FC236}">
                <a16:creationId xmlns:a16="http://schemas.microsoft.com/office/drawing/2014/main" id="{7D5D7A1D-1253-2BE0-CD42-D06C92901117}"/>
              </a:ext>
            </a:extLst>
          </p:cNvPr>
          <p:cNvSpPr txBox="1"/>
          <p:nvPr/>
        </p:nvSpPr>
        <p:spPr>
          <a:xfrm>
            <a:off x="9705332" y="8060964"/>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05.</a:t>
            </a:r>
          </a:p>
          <a:p>
            <a:pPr>
              <a:lnSpc>
                <a:spcPts val="7680"/>
              </a:lnSpc>
            </a:pPr>
            <a:endParaRPr lang="en-US" sz="5400" spc="-656" dirty="0">
              <a:solidFill>
                <a:srgbClr val="000000"/>
              </a:solidFill>
              <a:latin typeface="DM Sans"/>
            </a:endParaRPr>
          </a:p>
        </p:txBody>
      </p:sp>
      <p:sp>
        <p:nvSpPr>
          <p:cNvPr id="47" name="TextBox 46">
            <a:extLst>
              <a:ext uri="{FF2B5EF4-FFF2-40B4-BE49-F238E27FC236}">
                <a16:creationId xmlns:a16="http://schemas.microsoft.com/office/drawing/2014/main" id="{C76C3A5C-A7DE-F154-2557-C155EE580313}"/>
              </a:ext>
            </a:extLst>
          </p:cNvPr>
          <p:cNvSpPr txBox="1"/>
          <p:nvPr/>
        </p:nvSpPr>
        <p:spPr>
          <a:xfrm>
            <a:off x="10698101" y="8156857"/>
            <a:ext cx="7556777" cy="954107"/>
          </a:xfrm>
          <a:prstGeom prst="rect">
            <a:avLst/>
          </a:prstGeom>
          <a:noFill/>
        </p:spPr>
        <p:txBody>
          <a:bodyPr wrap="square" rtlCol="0">
            <a:spAutoFit/>
          </a:bodyPr>
          <a:lstStyle/>
          <a:p>
            <a:r>
              <a:rPr lang="en-DE" sz="3600" dirty="0">
                <a:latin typeface="DM Sans" pitchFamily="2" charset="77"/>
              </a:rPr>
              <a:t>Zeitplan</a:t>
            </a:r>
          </a:p>
          <a:p>
            <a:r>
              <a:rPr lang="de-DE" sz="2000" dirty="0">
                <a:latin typeface="Calibri" panose="020F0502020204030204" pitchFamily="34" charset="0"/>
                <a:cs typeface="Times New Roman" panose="02020603050405020304" pitchFamily="18" charset="0"/>
              </a:rPr>
              <a:t>1~1,5 Monat, agile Entwicklung</a:t>
            </a:r>
            <a:endParaRPr lang="en-DE" sz="4000" dirty="0">
              <a:latin typeface="DM Sans" pitchFamily="2" charset="77"/>
            </a:endParaRPr>
          </a:p>
        </p:txBody>
      </p:sp>
      <p:sp>
        <p:nvSpPr>
          <p:cNvPr id="50" name="Freeform 49">
            <a:extLst>
              <a:ext uri="{FF2B5EF4-FFF2-40B4-BE49-F238E27FC236}">
                <a16:creationId xmlns:a16="http://schemas.microsoft.com/office/drawing/2014/main" id="{78599D3B-25F4-F56E-6D1E-B124BE86C8CB}"/>
              </a:ext>
            </a:extLst>
          </p:cNvPr>
          <p:cNvSpPr/>
          <p:nvPr/>
        </p:nvSpPr>
        <p:spPr>
          <a:xfrm>
            <a:off x="1149400" y="2803325"/>
            <a:ext cx="4517246" cy="4114800"/>
          </a:xfrm>
          <a:custGeom>
            <a:avLst/>
            <a:gdLst/>
            <a:ahLst/>
            <a:cxnLst/>
            <a:rect l="l" t="t" r="r" b="b"/>
            <a:pathLst>
              <a:path w="4517246" h="4114800">
                <a:moveTo>
                  <a:pt x="0" y="0"/>
                </a:moveTo>
                <a:lnTo>
                  <a:pt x="4517246" y="0"/>
                </a:lnTo>
                <a:lnTo>
                  <a:pt x="451724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tyle>
          <a:lnRef idx="0">
            <a:scrgbClr r="0" g="0" b="0"/>
          </a:lnRef>
          <a:fillRef idx="0">
            <a:scrgbClr r="0" g="0" b="0"/>
          </a:fillRef>
          <a:effectRef idx="0">
            <a:scrgbClr r="0" g="0" b="0"/>
          </a:effectRef>
          <a:fontRef idx="major"/>
        </p:style>
        <p:txBody>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DE"/>
          </a:p>
        </p:txBody>
      </p:sp>
      <p:sp>
        <p:nvSpPr>
          <p:cNvPr id="51" name="Freeform 50">
            <a:extLst>
              <a:ext uri="{FF2B5EF4-FFF2-40B4-BE49-F238E27FC236}">
                <a16:creationId xmlns:a16="http://schemas.microsoft.com/office/drawing/2014/main" id="{10FD63CF-A889-045B-B986-33806E2257A3}"/>
              </a:ext>
            </a:extLst>
          </p:cNvPr>
          <p:cNvSpPr/>
          <p:nvPr/>
        </p:nvSpPr>
        <p:spPr>
          <a:xfrm>
            <a:off x="343896" y="6448395"/>
            <a:ext cx="3536948" cy="3215407"/>
          </a:xfrm>
          <a:custGeom>
            <a:avLst/>
            <a:gdLst/>
            <a:ahLst/>
            <a:cxnLst/>
            <a:rect l="l" t="t" r="r" b="b"/>
            <a:pathLst>
              <a:path w="3536948" h="3215407">
                <a:moveTo>
                  <a:pt x="0" y="0"/>
                </a:moveTo>
                <a:lnTo>
                  <a:pt x="3536948" y="0"/>
                </a:lnTo>
                <a:lnTo>
                  <a:pt x="3536948" y="3215407"/>
                </a:lnTo>
                <a:lnTo>
                  <a:pt x="0" y="32154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tyle>
          <a:lnRef idx="0">
            <a:scrgbClr r="0" g="0" b="0"/>
          </a:lnRef>
          <a:fillRef idx="0">
            <a:scrgbClr r="0" g="0" b="0"/>
          </a:fillRef>
          <a:effectRef idx="0">
            <a:scrgbClr r="0" g="0" b="0"/>
          </a:effectRef>
          <a:fontRef idx="major"/>
        </p:style>
        <p:txBody>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DE"/>
          </a:p>
        </p:txBody>
      </p:sp>
      <p:sp>
        <p:nvSpPr>
          <p:cNvPr id="52" name="Freeform 51">
            <a:extLst>
              <a:ext uri="{FF2B5EF4-FFF2-40B4-BE49-F238E27FC236}">
                <a16:creationId xmlns:a16="http://schemas.microsoft.com/office/drawing/2014/main" id="{CCF5363B-12C8-06AF-4335-CFE8C6412A21}"/>
              </a:ext>
            </a:extLst>
          </p:cNvPr>
          <p:cNvSpPr/>
          <p:nvPr/>
        </p:nvSpPr>
        <p:spPr>
          <a:xfrm>
            <a:off x="5537255" y="7941768"/>
            <a:ext cx="2681132" cy="2398394"/>
          </a:xfrm>
          <a:custGeom>
            <a:avLst/>
            <a:gdLst/>
            <a:ahLst/>
            <a:cxnLst/>
            <a:rect l="l" t="t" r="r" b="b"/>
            <a:pathLst>
              <a:path w="2681132" h="2398394">
                <a:moveTo>
                  <a:pt x="0" y="0"/>
                </a:moveTo>
                <a:lnTo>
                  <a:pt x="2681132" y="0"/>
                </a:lnTo>
                <a:lnTo>
                  <a:pt x="2681132" y="2398394"/>
                </a:lnTo>
                <a:lnTo>
                  <a:pt x="0" y="23983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tyle>
          <a:lnRef idx="0">
            <a:scrgbClr r="0" g="0" b="0"/>
          </a:lnRef>
          <a:fillRef idx="0">
            <a:scrgbClr r="0" g="0" b="0"/>
          </a:fillRef>
          <a:effectRef idx="0">
            <a:scrgbClr r="0" g="0" b="0"/>
          </a:effectRef>
          <a:fontRef idx="major"/>
        </p:style>
        <p:txBody>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DE"/>
          </a:p>
        </p:txBody>
      </p:sp>
      <p:pic>
        <p:nvPicPr>
          <p:cNvPr id="56" name="Picture 55" descr="A white dress with yellow flowers on it&#10;&#10;Description automatically generated">
            <a:extLst>
              <a:ext uri="{FF2B5EF4-FFF2-40B4-BE49-F238E27FC236}">
                <a16:creationId xmlns:a16="http://schemas.microsoft.com/office/drawing/2014/main" id="{9BBFB233-4F1E-AECC-E7A6-6FECA1DD5C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36569" y="3020357"/>
            <a:ext cx="3126200" cy="4819559"/>
          </a:xfrm>
          <a:prstGeom prst="rect">
            <a:avLst/>
          </a:prstGeom>
        </p:spPr>
      </p:pic>
      <p:pic>
        <p:nvPicPr>
          <p:cNvPr id="57" name="Picture 56">
            <a:extLst>
              <a:ext uri="{FF2B5EF4-FFF2-40B4-BE49-F238E27FC236}">
                <a16:creationId xmlns:a16="http://schemas.microsoft.com/office/drawing/2014/main" id="{F8881623-6640-76C5-44ED-3D0C83D1FF88}"/>
              </a:ext>
            </a:extLst>
          </p:cNvPr>
          <p:cNvPicPr>
            <a:picLocks noChangeAspect="1"/>
          </p:cNvPicPr>
          <p:nvPr/>
        </p:nvPicPr>
        <p:blipFill>
          <a:blip r:embed="rId15"/>
          <a:srcRect/>
          <a:stretch>
            <a:fillRect/>
          </a:stretch>
        </p:blipFill>
        <p:spPr>
          <a:xfrm>
            <a:off x="3762728" y="3593692"/>
            <a:ext cx="4192106" cy="43217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txBody>
          <a:bodyPr/>
          <a:lstStyle/>
          <a:p>
            <a:endParaRPr lang="en-DE"/>
          </a:p>
        </p:txBody>
      </p:sp>
      <p:grpSp>
        <p:nvGrpSpPr>
          <p:cNvPr id="4" name="Group 4"/>
          <p:cNvGrpSpPr/>
          <p:nvPr/>
        </p:nvGrpSpPr>
        <p:grpSpPr>
          <a:xfrm>
            <a:off x="5930165"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DE"/>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9653627" y="482391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3396139" y="48239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4732501" y="1907439"/>
            <a:ext cx="8822997" cy="2282228"/>
          </a:xfrm>
          <a:prstGeom prst="rect">
            <a:avLst/>
          </a:prstGeom>
        </p:spPr>
        <p:txBody>
          <a:bodyPr lIns="0" tIns="0" rIns="0" bIns="0" rtlCol="0" anchor="t">
            <a:spAutoFit/>
          </a:bodyPr>
          <a:lstStyle/>
          <a:p>
            <a:pPr marL="0" lvl="1" indent="0" algn="ctr">
              <a:lnSpc>
                <a:spcPts val="8730"/>
              </a:lnSpc>
              <a:spcBef>
                <a:spcPct val="0"/>
              </a:spcBef>
            </a:pPr>
            <a:r>
              <a:rPr lang="en-US" sz="9000" dirty="0" err="1">
                <a:solidFill>
                  <a:srgbClr val="000000"/>
                </a:solidFill>
                <a:latin typeface="DM Sans Bold"/>
              </a:rPr>
              <a:t>Lebensmitteln</a:t>
            </a:r>
            <a:r>
              <a:rPr lang="en-US" sz="9000" dirty="0">
                <a:solidFill>
                  <a:srgbClr val="000000"/>
                </a:solidFill>
                <a:latin typeface="DM Sans Bold"/>
              </a:rPr>
              <a:t> App</a:t>
            </a:r>
          </a:p>
        </p:txBody>
      </p:sp>
      <p:sp>
        <p:nvSpPr>
          <p:cNvPr id="17" name="TextBox 17"/>
          <p:cNvSpPr txBox="1"/>
          <p:nvPr/>
        </p:nvSpPr>
        <p:spPr>
          <a:xfrm>
            <a:off x="2227066" y="5616041"/>
            <a:ext cx="2197323" cy="683329"/>
          </a:xfrm>
          <a:prstGeom prst="rect">
            <a:avLst/>
          </a:prstGeom>
        </p:spPr>
        <p:txBody>
          <a:bodyPr lIns="0" tIns="0" rIns="0" bIns="0" rtlCol="0" anchor="t">
            <a:spAutoFit/>
          </a:bodyPr>
          <a:lstStyle/>
          <a:p>
            <a:pPr>
              <a:lnSpc>
                <a:spcPts val="5150"/>
              </a:lnSpc>
            </a:pPr>
            <a:r>
              <a:rPr lang="en-US" sz="5000" dirty="0">
                <a:solidFill>
                  <a:srgbClr val="000000"/>
                </a:solidFill>
                <a:latin typeface="DM Sans Bold"/>
              </a:rPr>
              <a:t>01. </a:t>
            </a:r>
          </a:p>
        </p:txBody>
      </p:sp>
      <p:sp>
        <p:nvSpPr>
          <p:cNvPr id="18" name="TextBox 18"/>
          <p:cNvSpPr txBox="1"/>
          <p:nvPr/>
        </p:nvSpPr>
        <p:spPr>
          <a:xfrm>
            <a:off x="5948468" y="5616041"/>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02</a:t>
            </a:r>
          </a:p>
        </p:txBody>
      </p:sp>
      <p:sp>
        <p:nvSpPr>
          <p:cNvPr id="19" name="TextBox 19"/>
          <p:cNvSpPr txBox="1"/>
          <p:nvPr/>
        </p:nvSpPr>
        <p:spPr>
          <a:xfrm>
            <a:off x="2290937" y="6635603"/>
            <a:ext cx="3228365" cy="2340834"/>
          </a:xfrm>
          <a:prstGeom prst="rect">
            <a:avLst/>
          </a:prstGeom>
        </p:spPr>
        <p:txBody>
          <a:bodyPr wrap="square" lIns="0" tIns="0" rIns="0" bIns="0" rtlCol="0" anchor="t">
            <a:spAutoFit/>
          </a:bodyPr>
          <a:lstStyle/>
          <a:p>
            <a:pPr>
              <a:lnSpc>
                <a:spcPts val="2340"/>
              </a:lnSpc>
            </a:pPr>
            <a:r>
              <a:rPr lang="en-US" sz="3600" dirty="0" err="1">
                <a:solidFill>
                  <a:srgbClr val="000000"/>
                </a:solidFill>
                <a:latin typeface="DM Sans" pitchFamily="2" charset="77"/>
              </a:rPr>
              <a:t>Funktions-beschreibung</a:t>
            </a:r>
            <a:r>
              <a:rPr lang="en-US" sz="3600" dirty="0">
                <a:solidFill>
                  <a:srgbClr val="000000"/>
                </a:solidFill>
                <a:latin typeface="DM Sans" pitchFamily="2" charset="77"/>
              </a:rPr>
              <a:t>:</a:t>
            </a:r>
          </a:p>
          <a:p>
            <a:pPr>
              <a:lnSpc>
                <a:spcPts val="2340"/>
              </a:lnSpc>
            </a:pPr>
            <a:endParaRPr lang="en-US" sz="2400" dirty="0">
              <a:solidFill>
                <a:srgbClr val="000000"/>
              </a:solidFill>
              <a:latin typeface="DM Sans" pitchFamily="2" charset="77"/>
            </a:endParaRPr>
          </a:p>
          <a:p>
            <a:pPr>
              <a:lnSpc>
                <a:spcPts val="2340"/>
              </a:lnSpc>
            </a:pPr>
            <a:r>
              <a:rPr lang="de-DE" sz="2800" dirty="0">
                <a:effectLst/>
                <a:latin typeface="DM Sans" pitchFamily="2" charset="77"/>
                <a:ea typeface="Calibri" panose="020F0502020204030204" pitchFamily="34" charset="0"/>
                <a:cs typeface="Times New Roman" panose="02020603050405020304" pitchFamily="18" charset="0"/>
              </a:rPr>
              <a:t>Lebensmittelmanagement zur Minimierung von Verschwendung.</a:t>
            </a:r>
            <a:r>
              <a:rPr lang="en-DE" sz="2800" dirty="0">
                <a:effectLst/>
                <a:latin typeface="DM Sans" pitchFamily="2" charset="77"/>
              </a:rPr>
              <a:t> </a:t>
            </a:r>
            <a:endParaRPr lang="en-US" sz="2800" dirty="0">
              <a:solidFill>
                <a:srgbClr val="000000"/>
              </a:solidFill>
              <a:latin typeface="DM Sans" pitchFamily="2" charset="77"/>
            </a:endParaRPr>
          </a:p>
          <a:p>
            <a:pPr>
              <a:lnSpc>
                <a:spcPts val="2340"/>
              </a:lnSpc>
            </a:pPr>
            <a:endParaRPr lang="en-US" sz="1500" dirty="0">
              <a:solidFill>
                <a:srgbClr val="000000"/>
              </a:solidFill>
              <a:latin typeface="DM Sans" pitchFamily="2" charset="77"/>
            </a:endParaRPr>
          </a:p>
        </p:txBody>
      </p:sp>
      <p:sp>
        <p:nvSpPr>
          <p:cNvPr id="21" name="TextBox 21"/>
          <p:cNvSpPr txBox="1"/>
          <p:nvPr/>
        </p:nvSpPr>
        <p:spPr>
          <a:xfrm>
            <a:off x="9671930" y="5616041"/>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03</a:t>
            </a:r>
          </a:p>
        </p:txBody>
      </p:sp>
      <p:sp>
        <p:nvSpPr>
          <p:cNvPr id="23" name="TextBox 23"/>
          <p:cNvSpPr txBox="1"/>
          <p:nvPr/>
        </p:nvSpPr>
        <p:spPr>
          <a:xfrm>
            <a:off x="13414442" y="5616041"/>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04</a:t>
            </a: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DE"/>
          </a:p>
        </p:txBody>
      </p:sp>
      <p:pic>
        <p:nvPicPr>
          <p:cNvPr id="35" name="Picture 34" descr="A hand holding a phone&#10;&#10;Description automatically generated">
            <a:extLst>
              <a:ext uri="{FF2B5EF4-FFF2-40B4-BE49-F238E27FC236}">
                <a16:creationId xmlns:a16="http://schemas.microsoft.com/office/drawing/2014/main" id="{20E9C4EF-A516-8B5E-BFBB-1ED32260C0E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51699" y="-230914"/>
            <a:ext cx="7623057" cy="5064634"/>
          </a:xfrm>
          <a:prstGeom prst="rect">
            <a:avLst/>
          </a:prstGeom>
        </p:spPr>
      </p:pic>
      <p:pic>
        <p:nvPicPr>
          <p:cNvPr id="39" name="Picture 38" descr="A white background with black and white lines&#10;&#10;Description automatically generated with medium confidence">
            <a:extLst>
              <a:ext uri="{FF2B5EF4-FFF2-40B4-BE49-F238E27FC236}">
                <a16:creationId xmlns:a16="http://schemas.microsoft.com/office/drawing/2014/main" id="{4917FC70-6A08-2BF6-2EC2-30BE8AD110A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082014" y="535988"/>
            <a:ext cx="846863" cy="1778419"/>
          </a:xfrm>
          <a:prstGeom prst="rect">
            <a:avLst/>
          </a:prstGeom>
        </p:spPr>
      </p:pic>
      <p:pic>
        <p:nvPicPr>
          <p:cNvPr id="40" name="Picture 39" descr="A screenshot of a food&#10;&#10;Description automatically generated">
            <a:extLst>
              <a:ext uri="{FF2B5EF4-FFF2-40B4-BE49-F238E27FC236}">
                <a16:creationId xmlns:a16="http://schemas.microsoft.com/office/drawing/2014/main" id="{98FCB73D-85CA-7436-54F4-95888ECA7FD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862981" y="611639"/>
            <a:ext cx="1284929" cy="1778419"/>
          </a:xfrm>
          <a:prstGeom prst="rect">
            <a:avLst/>
          </a:prstGeom>
        </p:spPr>
      </p:pic>
      <p:pic>
        <p:nvPicPr>
          <p:cNvPr id="42" name="Picture 41" descr="A yellow and purple beets&#10;&#10;Description automatically generated">
            <a:extLst>
              <a:ext uri="{FF2B5EF4-FFF2-40B4-BE49-F238E27FC236}">
                <a16:creationId xmlns:a16="http://schemas.microsoft.com/office/drawing/2014/main" id="{267567F3-B766-991B-3F3E-DBF9F65BB6F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0486" y="2800190"/>
            <a:ext cx="8518895" cy="2147621"/>
          </a:xfrm>
          <a:prstGeom prst="rect">
            <a:avLst/>
          </a:prstGeom>
        </p:spPr>
      </p:pic>
      <p:sp>
        <p:nvSpPr>
          <p:cNvPr id="43" name="TextBox 19">
            <a:extLst>
              <a:ext uri="{FF2B5EF4-FFF2-40B4-BE49-F238E27FC236}">
                <a16:creationId xmlns:a16="http://schemas.microsoft.com/office/drawing/2014/main" id="{98C31927-D3AF-22C2-B860-60D591B4A43E}"/>
              </a:ext>
            </a:extLst>
          </p:cNvPr>
          <p:cNvSpPr txBox="1"/>
          <p:nvPr/>
        </p:nvSpPr>
        <p:spPr>
          <a:xfrm>
            <a:off x="5948468" y="6727357"/>
            <a:ext cx="2818402" cy="3738459"/>
          </a:xfrm>
          <a:prstGeom prst="rect">
            <a:avLst/>
          </a:prstGeom>
        </p:spPr>
        <p:txBody>
          <a:bodyPr wrap="square" lIns="0" tIns="0" rIns="0" bIns="0" rtlCol="0" anchor="t">
            <a:spAutoFit/>
          </a:bodyPr>
          <a:lstStyle/>
          <a:p>
            <a:pPr>
              <a:lnSpc>
                <a:spcPts val="2340"/>
              </a:lnSpc>
            </a:pPr>
            <a:r>
              <a:rPr lang="en-US" sz="3600" dirty="0" err="1">
                <a:solidFill>
                  <a:srgbClr val="000000"/>
                </a:solidFill>
                <a:latin typeface="DM Sans" pitchFamily="2" charset="77"/>
              </a:rPr>
              <a:t>Technologie</a:t>
            </a:r>
            <a:r>
              <a:rPr lang="en-US" sz="2800" dirty="0">
                <a:solidFill>
                  <a:srgbClr val="000000"/>
                </a:solidFill>
                <a:latin typeface="DM Sans" pitchFamily="2" charset="77"/>
              </a:rPr>
              <a:t>:</a:t>
            </a:r>
          </a:p>
          <a:p>
            <a:pPr>
              <a:lnSpc>
                <a:spcPts val="2340"/>
              </a:lnSpc>
            </a:pPr>
            <a:endParaRPr lang="en-US" sz="2800" dirty="0">
              <a:solidFill>
                <a:srgbClr val="000000"/>
              </a:solidFill>
              <a:latin typeface="DM Sans" pitchFamily="2" charset="77"/>
            </a:endParaRPr>
          </a:p>
          <a:p>
            <a:pPr>
              <a:lnSpc>
                <a:spcPct val="107000"/>
              </a:lnSpc>
              <a:spcAft>
                <a:spcPts val="800"/>
              </a:spcAft>
            </a:pPr>
            <a:r>
              <a:rPr lang="de-DE" sz="2800" kern="100" dirty="0">
                <a:effectLst/>
                <a:latin typeface="DM Sans" pitchFamily="2" charset="77"/>
                <a:ea typeface="Calibri" panose="020F0502020204030204" pitchFamily="34" charset="0"/>
                <a:cs typeface="Times New Roman" panose="02020603050405020304" pitchFamily="18" charset="0"/>
              </a:rPr>
              <a:t>Lebensmittel-verwaltungs-system, Rezept-datenbank, Mobile App-Entwicklung.</a:t>
            </a:r>
            <a:endParaRPr lang="en-DE" sz="2800" kern="100" dirty="0">
              <a:effectLst/>
              <a:latin typeface="DM Sans" pitchFamily="2" charset="77"/>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sp>
        <p:nvSpPr>
          <p:cNvPr id="44" name="TextBox 19">
            <a:extLst>
              <a:ext uri="{FF2B5EF4-FFF2-40B4-BE49-F238E27FC236}">
                <a16:creationId xmlns:a16="http://schemas.microsoft.com/office/drawing/2014/main" id="{EE3304C3-A404-DBF5-4F71-53BFD8025FB8}"/>
              </a:ext>
            </a:extLst>
          </p:cNvPr>
          <p:cNvSpPr txBox="1"/>
          <p:nvPr/>
        </p:nvSpPr>
        <p:spPr>
          <a:xfrm>
            <a:off x="9653626" y="6678054"/>
            <a:ext cx="3169280" cy="1459630"/>
          </a:xfrm>
          <a:prstGeom prst="rect">
            <a:avLst/>
          </a:prstGeom>
        </p:spPr>
        <p:txBody>
          <a:bodyPr wrap="square" lIns="0" tIns="0" rIns="0" bIns="0" rtlCol="0" anchor="t">
            <a:spAutoFit/>
          </a:bodyPr>
          <a:lstStyle/>
          <a:p>
            <a:pPr>
              <a:lnSpc>
                <a:spcPts val="2340"/>
              </a:lnSpc>
            </a:pPr>
            <a:r>
              <a:rPr lang="en-US" sz="3600" dirty="0" err="1">
                <a:solidFill>
                  <a:srgbClr val="000000"/>
                </a:solidFill>
                <a:latin typeface="DM Sans" pitchFamily="2" charset="77"/>
              </a:rPr>
              <a:t>Risiko</a:t>
            </a:r>
            <a:r>
              <a:rPr lang="en-US" sz="2800" dirty="0">
                <a:solidFill>
                  <a:srgbClr val="000000"/>
                </a:solidFill>
                <a:latin typeface="DM Sans" pitchFamily="2" charset="77"/>
              </a:rPr>
              <a:t>:</a:t>
            </a: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pPr>
              <a:lnSpc>
                <a:spcPts val="2340"/>
              </a:lnSpc>
            </a:pPr>
            <a:r>
              <a:rPr lang="de-DE" sz="2800" dirty="0">
                <a:effectLst/>
                <a:latin typeface="DM Sans" pitchFamily="2" charset="77"/>
                <a:ea typeface="Calibri" panose="020F0502020204030204" pitchFamily="34" charset="0"/>
                <a:cs typeface="Times New Roman" panose="02020603050405020304" pitchFamily="18" charset="0"/>
              </a:rPr>
              <a:t>Benutzerakzeptanz, Datenqualität</a:t>
            </a:r>
            <a:r>
              <a:rPr lang="en-DE" sz="3200" dirty="0">
                <a:effectLst/>
                <a:latin typeface="DM Sans" pitchFamily="2" charset="77"/>
              </a:rPr>
              <a:t> </a:t>
            </a:r>
            <a:endParaRPr lang="en-DE" sz="3200" kern="100" dirty="0">
              <a:effectLst/>
              <a:latin typeface="DM Sans" pitchFamily="2" charset="77"/>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sp>
        <p:nvSpPr>
          <p:cNvPr id="45" name="TextBox 19">
            <a:extLst>
              <a:ext uri="{FF2B5EF4-FFF2-40B4-BE49-F238E27FC236}">
                <a16:creationId xmlns:a16="http://schemas.microsoft.com/office/drawing/2014/main" id="{761460DA-97FD-8B19-4F1E-6E6EA616EEC3}"/>
              </a:ext>
            </a:extLst>
          </p:cNvPr>
          <p:cNvSpPr txBox="1"/>
          <p:nvPr/>
        </p:nvSpPr>
        <p:spPr>
          <a:xfrm>
            <a:off x="13414441" y="6678054"/>
            <a:ext cx="2874059" cy="1459630"/>
          </a:xfrm>
          <a:prstGeom prst="rect">
            <a:avLst/>
          </a:prstGeom>
        </p:spPr>
        <p:txBody>
          <a:bodyPr wrap="square" lIns="0" tIns="0" rIns="0" bIns="0" rtlCol="0" anchor="t">
            <a:spAutoFit/>
          </a:bodyPr>
          <a:lstStyle/>
          <a:p>
            <a:pPr>
              <a:lnSpc>
                <a:spcPts val="2340"/>
              </a:lnSpc>
            </a:pPr>
            <a:r>
              <a:rPr lang="en-US" sz="3600" kern="100" dirty="0" err="1">
                <a:solidFill>
                  <a:srgbClr val="000000"/>
                </a:solidFill>
                <a:effectLst/>
                <a:latin typeface="DM Sans" pitchFamily="2" charset="77"/>
                <a:ea typeface="Calibri" panose="020F0502020204030204" pitchFamily="34" charset="0"/>
                <a:cs typeface="Times New Roman" panose="02020603050405020304" pitchFamily="18" charset="0"/>
              </a:rPr>
              <a:t>Zeitplan</a:t>
            </a:r>
            <a:r>
              <a:rPr lang="en-US" sz="2800" kern="100" dirty="0">
                <a:solidFill>
                  <a:srgbClr val="000000"/>
                </a:solidFill>
                <a:latin typeface="DM Sans" pitchFamily="2" charset="77"/>
                <a:ea typeface="Calibri" panose="020F0502020204030204" pitchFamily="34" charset="0"/>
                <a:cs typeface="Times New Roman" panose="02020603050405020304" pitchFamily="18" charset="0"/>
              </a:rPr>
              <a:t>:</a:t>
            </a: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pPr>
              <a:lnSpc>
                <a:spcPts val="2340"/>
              </a:lnSpc>
            </a:pPr>
            <a:r>
              <a:rPr lang="de-DE" sz="2800" dirty="0">
                <a:effectLst/>
                <a:latin typeface="DM Sans" pitchFamily="2" charset="77"/>
                <a:ea typeface="Calibri" panose="020F0502020204030204" pitchFamily="34" charset="0"/>
                <a:cs typeface="Times New Roman" panose="02020603050405020304" pitchFamily="18" charset="0"/>
              </a:rPr>
              <a:t>1~1,5 Monat ,Agile Entwicklung. </a:t>
            </a:r>
            <a:endParaRPr lang="en-DE" sz="4000" kern="100" dirty="0">
              <a:effectLst/>
              <a:latin typeface="DM Sans" pitchFamily="2" charset="77"/>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grpSp>
        <p:nvGrpSpPr>
          <p:cNvPr id="3" name="Group 3"/>
          <p:cNvGrpSpPr/>
          <p:nvPr/>
        </p:nvGrpSpPr>
        <p:grpSpPr>
          <a:xfrm>
            <a:off x="1028700" y="1261827"/>
            <a:ext cx="5038071" cy="3559266"/>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DE" dirty="0"/>
            </a:p>
          </p:txBody>
        </p:sp>
        <p:sp>
          <p:nvSpPr>
            <p:cNvPr id="5" name="TextBox 5"/>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5370657"/>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DE"/>
            </a:p>
          </p:txBody>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692531" y="1261827"/>
            <a:ext cx="5038071" cy="3559266"/>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DE"/>
            </a:p>
          </p:txBody>
        </p:sp>
        <p:sp>
          <p:nvSpPr>
            <p:cNvPr id="11" name="TextBox 11"/>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92531" y="5370657"/>
            <a:ext cx="5038071" cy="3559266"/>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DE"/>
            </a:p>
          </p:txBody>
        </p:sp>
        <p:sp>
          <p:nvSpPr>
            <p:cNvPr id="14" name="TextBox 14"/>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28700" y="1261827"/>
            <a:ext cx="5038071" cy="668736"/>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DE"/>
            </a:p>
          </p:txBody>
        </p:sp>
        <p:sp>
          <p:nvSpPr>
            <p:cNvPr id="17" name="TextBox 17"/>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28700" y="5370657"/>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DE"/>
            </a:p>
          </p:txBody>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692531" y="1261827"/>
            <a:ext cx="5038071" cy="668736"/>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DE"/>
            </a:p>
          </p:txBody>
        </p:sp>
        <p:sp>
          <p:nvSpPr>
            <p:cNvPr id="23" name="TextBox 23"/>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692531" y="537065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DE" dirty="0"/>
            </a:p>
          </p:txBody>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345712" y="1452532"/>
            <a:ext cx="3739422" cy="320601"/>
          </a:xfrm>
          <a:prstGeom prst="rect">
            <a:avLst/>
          </a:prstGeom>
        </p:spPr>
        <p:txBody>
          <a:bodyPr lIns="0" tIns="0" rIns="0" bIns="0" rtlCol="0" anchor="t">
            <a:spAutoFit/>
          </a:bodyPr>
          <a:lstStyle/>
          <a:p>
            <a:pPr>
              <a:lnSpc>
                <a:spcPts val="2495"/>
              </a:lnSpc>
            </a:pPr>
            <a:r>
              <a:rPr lang="en-US" sz="2132" dirty="0" err="1">
                <a:solidFill>
                  <a:srgbClr val="000000"/>
                </a:solidFill>
                <a:latin typeface="DM Sans"/>
              </a:rPr>
              <a:t>Funktionsbeschreibung</a:t>
            </a:r>
            <a:endParaRPr lang="en-US" sz="2132" dirty="0">
              <a:solidFill>
                <a:srgbClr val="000000"/>
              </a:solidFill>
              <a:latin typeface="DM Sans"/>
            </a:endParaRPr>
          </a:p>
        </p:txBody>
      </p:sp>
      <p:sp>
        <p:nvSpPr>
          <p:cNvPr id="29" name="TextBox 29"/>
          <p:cNvSpPr txBox="1"/>
          <p:nvPr/>
        </p:nvSpPr>
        <p:spPr>
          <a:xfrm>
            <a:off x="7062826" y="1452532"/>
            <a:ext cx="3739422" cy="320601"/>
          </a:xfrm>
          <a:prstGeom prst="rect">
            <a:avLst/>
          </a:prstGeom>
        </p:spPr>
        <p:txBody>
          <a:bodyPr lIns="0" tIns="0" rIns="0" bIns="0" rtlCol="0" anchor="t">
            <a:spAutoFit/>
          </a:bodyPr>
          <a:lstStyle/>
          <a:p>
            <a:pPr>
              <a:lnSpc>
                <a:spcPts val="2495"/>
              </a:lnSpc>
            </a:pPr>
            <a:r>
              <a:rPr lang="en-US" sz="2132" dirty="0" err="1">
                <a:solidFill>
                  <a:srgbClr val="000000"/>
                </a:solidFill>
                <a:latin typeface="DM Sans"/>
              </a:rPr>
              <a:t>Technologie</a:t>
            </a:r>
            <a:endParaRPr lang="en-US" sz="2132" dirty="0">
              <a:solidFill>
                <a:srgbClr val="000000"/>
              </a:solidFill>
              <a:latin typeface="DM Sans"/>
            </a:endParaRPr>
          </a:p>
        </p:txBody>
      </p:sp>
      <p:sp>
        <p:nvSpPr>
          <p:cNvPr id="30" name="TextBox 30"/>
          <p:cNvSpPr txBox="1"/>
          <p:nvPr/>
        </p:nvSpPr>
        <p:spPr>
          <a:xfrm>
            <a:off x="1345712" y="5554049"/>
            <a:ext cx="4137951" cy="320601"/>
          </a:xfrm>
          <a:prstGeom prst="rect">
            <a:avLst/>
          </a:prstGeom>
        </p:spPr>
        <p:txBody>
          <a:bodyPr lIns="0" tIns="0" rIns="0" bIns="0" rtlCol="0" anchor="t">
            <a:spAutoFit/>
          </a:bodyPr>
          <a:lstStyle/>
          <a:p>
            <a:pPr>
              <a:lnSpc>
                <a:spcPts val="2495"/>
              </a:lnSpc>
            </a:pPr>
            <a:r>
              <a:rPr lang="en-US" sz="2132" dirty="0" err="1">
                <a:solidFill>
                  <a:srgbClr val="000000"/>
                </a:solidFill>
                <a:latin typeface="DM Sans"/>
              </a:rPr>
              <a:t>Risiko</a:t>
            </a:r>
            <a:endParaRPr lang="en-US" sz="2132" dirty="0">
              <a:solidFill>
                <a:srgbClr val="000000"/>
              </a:solidFill>
              <a:latin typeface="DM Sans"/>
            </a:endParaRPr>
          </a:p>
        </p:txBody>
      </p:sp>
      <p:sp>
        <p:nvSpPr>
          <p:cNvPr id="32" name="TextBox 32"/>
          <p:cNvSpPr txBox="1"/>
          <p:nvPr/>
        </p:nvSpPr>
        <p:spPr>
          <a:xfrm>
            <a:off x="1345712" y="2381812"/>
            <a:ext cx="4137951" cy="2215991"/>
          </a:xfrm>
          <a:prstGeom prst="rect">
            <a:avLst/>
          </a:prstGeom>
        </p:spPr>
        <p:txBody>
          <a:bodyPr lIns="0" tIns="0" rIns="0" bIns="0" rtlCol="0" anchor="t">
            <a:spAutoFit/>
          </a:bodyPr>
          <a:lstStyle/>
          <a:p>
            <a:pPr marL="0" lvl="0" indent="0">
              <a:spcBef>
                <a:spcPct val="0"/>
              </a:spcBef>
            </a:pPr>
            <a:r>
              <a:rPr lang="en-GB" sz="2400" b="0" i="0" dirty="0" err="1">
                <a:solidFill>
                  <a:srgbClr val="374151"/>
                </a:solidFill>
                <a:effectLst/>
                <a:latin typeface="DM Sans" pitchFamily="2" charset="77"/>
              </a:rPr>
              <a:t>eine</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effiziente</a:t>
            </a:r>
            <a:r>
              <a:rPr lang="en-GB" sz="2400" b="0" i="0" dirty="0">
                <a:solidFill>
                  <a:srgbClr val="374151"/>
                </a:solidFill>
                <a:effectLst/>
                <a:latin typeface="DM Sans" pitchFamily="2" charset="77"/>
              </a:rPr>
              <a:t> und </a:t>
            </a:r>
            <a:r>
              <a:rPr lang="en-GB" sz="2400" b="0" i="0" dirty="0" err="1">
                <a:solidFill>
                  <a:srgbClr val="374151"/>
                </a:solidFill>
                <a:effectLst/>
                <a:latin typeface="DM Sans" pitchFamily="2" charset="77"/>
              </a:rPr>
              <a:t>zeitsparende</a:t>
            </a:r>
            <a:r>
              <a:rPr lang="en-GB" sz="2400" b="0" i="0" dirty="0">
                <a:solidFill>
                  <a:srgbClr val="374151"/>
                </a:solidFill>
                <a:effectLst/>
                <a:latin typeface="DM Sans" pitchFamily="2" charset="77"/>
              </a:rPr>
              <a:t> Organisation von </a:t>
            </a:r>
            <a:r>
              <a:rPr lang="en-GB" sz="2400" b="0" i="0" dirty="0" err="1">
                <a:solidFill>
                  <a:srgbClr val="374151"/>
                </a:solidFill>
                <a:effectLst/>
                <a:latin typeface="DM Sans" pitchFamily="2" charset="77"/>
              </a:rPr>
              <a:t>Standorten</a:t>
            </a:r>
            <a:r>
              <a:rPr lang="en-GB" sz="2400" b="0" i="0" dirty="0">
                <a:solidFill>
                  <a:srgbClr val="374151"/>
                </a:solidFill>
                <a:effectLst/>
                <a:latin typeface="DM Sans" pitchFamily="2" charset="77"/>
              </a:rPr>
              <a:t>, sei es </a:t>
            </a:r>
            <a:r>
              <a:rPr lang="en-GB" sz="2400" b="0" i="0" dirty="0" err="1">
                <a:solidFill>
                  <a:srgbClr val="374151"/>
                </a:solidFill>
                <a:effectLst/>
                <a:latin typeface="DM Sans" pitchFamily="2" charset="77"/>
              </a:rPr>
              <a:t>im</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Bereich</a:t>
            </a:r>
            <a:r>
              <a:rPr lang="en-GB" sz="2400" b="0" i="0" dirty="0">
                <a:solidFill>
                  <a:srgbClr val="374151"/>
                </a:solidFill>
                <a:effectLst/>
                <a:latin typeface="DM Sans" pitchFamily="2" charset="77"/>
              </a:rPr>
              <a:t> Transport, </a:t>
            </a:r>
            <a:r>
              <a:rPr lang="en-GB" sz="2400" b="0" i="0" dirty="0" err="1">
                <a:solidFill>
                  <a:srgbClr val="374151"/>
                </a:solidFill>
                <a:effectLst/>
                <a:latin typeface="DM Sans" pitchFamily="2" charset="77"/>
              </a:rPr>
              <a:t>Lieferwesen</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oder</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mobiler</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Dienstleistungen</a:t>
            </a:r>
            <a:r>
              <a:rPr lang="en-GB" sz="2400" b="0" i="0" dirty="0">
                <a:solidFill>
                  <a:srgbClr val="374151"/>
                </a:solidFill>
                <a:effectLst/>
                <a:latin typeface="DM Sans" pitchFamily="2" charset="77"/>
              </a:rPr>
              <a:t>.</a:t>
            </a:r>
            <a:endParaRPr lang="en-US" sz="2400" u="none" spc="96" dirty="0">
              <a:solidFill>
                <a:srgbClr val="000000"/>
              </a:solidFill>
              <a:latin typeface="DM Sans" pitchFamily="2" charset="77"/>
            </a:endParaRPr>
          </a:p>
        </p:txBody>
      </p:sp>
      <p:sp>
        <p:nvSpPr>
          <p:cNvPr id="33" name="TextBox 33"/>
          <p:cNvSpPr txBox="1"/>
          <p:nvPr/>
        </p:nvSpPr>
        <p:spPr>
          <a:xfrm>
            <a:off x="7062826" y="2381812"/>
            <a:ext cx="4137951" cy="1477328"/>
          </a:xfrm>
          <a:prstGeom prst="rect">
            <a:avLst/>
          </a:prstGeom>
        </p:spPr>
        <p:txBody>
          <a:bodyPr lIns="0" tIns="0" rIns="0" bIns="0" rtlCol="0" anchor="t">
            <a:spAutoFit/>
          </a:bodyPr>
          <a:lstStyle/>
          <a:p>
            <a:pPr marL="0" lvl="0" indent="0">
              <a:spcBef>
                <a:spcPct val="0"/>
              </a:spcBef>
            </a:pPr>
            <a:r>
              <a:rPr lang="de-DE" sz="2400" dirty="0">
                <a:effectLst/>
                <a:latin typeface="DM Sans" pitchFamily="2" charset="77"/>
                <a:ea typeface="Calibri" panose="020F0502020204030204" pitchFamily="34" charset="0"/>
                <a:cs typeface="Times New Roman" panose="02020603050405020304" pitchFamily="18" charset="0"/>
              </a:rPr>
              <a:t>- Kartenintegration, </a:t>
            </a:r>
          </a:p>
          <a:p>
            <a:pPr marL="0" lvl="0" indent="0">
              <a:spcBef>
                <a:spcPct val="0"/>
              </a:spcBef>
            </a:pPr>
            <a:r>
              <a:rPr lang="de-DE" sz="2400" dirty="0">
                <a:effectLst/>
                <a:latin typeface="DM Sans" pitchFamily="2" charset="77"/>
                <a:ea typeface="Calibri" panose="020F0502020204030204" pitchFamily="34" charset="0"/>
                <a:cs typeface="Times New Roman" panose="02020603050405020304" pitchFamily="18" charset="0"/>
              </a:rPr>
              <a:t>- Echtzeitdaten, </a:t>
            </a:r>
          </a:p>
          <a:p>
            <a:pPr marL="0" lvl="0" indent="0">
              <a:spcBef>
                <a:spcPct val="0"/>
              </a:spcBef>
            </a:pPr>
            <a:r>
              <a:rPr lang="de-DE" sz="2400" dirty="0">
                <a:latin typeface="DM Sans" pitchFamily="2" charset="77"/>
                <a:ea typeface="Calibri" panose="020F0502020204030204" pitchFamily="34" charset="0"/>
                <a:cs typeface="Times New Roman" panose="02020603050405020304" pitchFamily="18" charset="0"/>
              </a:rPr>
              <a:t>- </a:t>
            </a:r>
            <a:r>
              <a:rPr lang="de-DE" sz="2400" dirty="0">
                <a:effectLst/>
                <a:latin typeface="DM Sans" pitchFamily="2" charset="77"/>
                <a:ea typeface="Calibri" panose="020F0502020204030204" pitchFamily="34" charset="0"/>
                <a:cs typeface="Times New Roman" panose="02020603050405020304" pitchFamily="18" charset="0"/>
              </a:rPr>
              <a:t>Mobile App-Entwicklung</a:t>
            </a:r>
            <a:r>
              <a:rPr lang="en-DE" sz="2400" dirty="0">
                <a:effectLst/>
                <a:latin typeface="DM Sans" pitchFamily="2" charset="77"/>
              </a:rPr>
              <a:t> mit Zeitplan 3 Monaten</a:t>
            </a:r>
            <a:endParaRPr lang="en-US" sz="2400" u="none" spc="96" dirty="0">
              <a:solidFill>
                <a:srgbClr val="000000"/>
              </a:solidFill>
              <a:latin typeface="DM Sans" pitchFamily="2" charset="77"/>
            </a:endParaRPr>
          </a:p>
        </p:txBody>
      </p:sp>
      <p:sp>
        <p:nvSpPr>
          <p:cNvPr id="34" name="TextBox 34"/>
          <p:cNvSpPr txBox="1"/>
          <p:nvPr/>
        </p:nvSpPr>
        <p:spPr>
          <a:xfrm>
            <a:off x="7062826" y="6487068"/>
            <a:ext cx="4137951" cy="1373196"/>
          </a:xfrm>
          <a:prstGeom prst="rect">
            <a:avLst/>
          </a:prstGeom>
        </p:spPr>
        <p:txBody>
          <a:bodyPr lIns="0" tIns="0" rIns="0" bIns="0" rtlCol="0" anchor="t">
            <a:spAutoFit/>
          </a:bodyPr>
          <a:lstStyle/>
          <a:p>
            <a:pPr>
              <a:lnSpc>
                <a:spcPct val="107000"/>
              </a:lnSpc>
              <a:spcAft>
                <a:spcPts val="800"/>
              </a:spcAft>
            </a:pPr>
            <a:r>
              <a:rPr lang="de-DE" sz="2400" kern="100" dirty="0">
                <a:effectLst/>
                <a:latin typeface="DM Sans" pitchFamily="2" charset="77"/>
                <a:ea typeface="Calibri" panose="020F0502020204030204" pitchFamily="34" charset="0"/>
                <a:cs typeface="Times New Roman" panose="02020603050405020304" pitchFamily="18" charset="0"/>
              </a:rPr>
              <a:t>- Kunden, </a:t>
            </a:r>
          </a:p>
          <a:p>
            <a:pPr>
              <a:lnSpc>
                <a:spcPct val="107000"/>
              </a:lnSpc>
              <a:spcAft>
                <a:spcPts val="800"/>
              </a:spcAft>
            </a:pPr>
            <a:r>
              <a:rPr lang="de-DE" sz="2400" kern="100" dirty="0">
                <a:effectLst/>
                <a:latin typeface="DM Sans" pitchFamily="2" charset="77"/>
                <a:ea typeface="Calibri" panose="020F0502020204030204" pitchFamily="34" charset="0"/>
                <a:cs typeface="Times New Roman" panose="02020603050405020304" pitchFamily="18" charset="0"/>
              </a:rPr>
              <a:t>- Lieferunternehmen, </a:t>
            </a:r>
          </a:p>
          <a:p>
            <a:pPr>
              <a:lnSpc>
                <a:spcPct val="107000"/>
              </a:lnSpc>
              <a:spcAft>
                <a:spcPts val="800"/>
              </a:spcAft>
            </a:pPr>
            <a:r>
              <a:rPr lang="de-DE" sz="2400" kern="100" dirty="0">
                <a:effectLst/>
                <a:latin typeface="DM Sans" pitchFamily="2" charset="77"/>
                <a:ea typeface="Calibri" panose="020F0502020204030204" pitchFamily="34" charset="0"/>
                <a:cs typeface="Times New Roman" panose="02020603050405020304" pitchFamily="18" charset="0"/>
              </a:rPr>
              <a:t>- Entwicklerteam.</a:t>
            </a:r>
            <a:endParaRPr lang="en-DE" sz="2400" kern="100" dirty="0">
              <a:effectLst/>
              <a:latin typeface="DM Sans" pitchFamily="2" charset="77"/>
              <a:ea typeface="Calibri" panose="020F0502020204030204" pitchFamily="34" charset="0"/>
              <a:cs typeface="Times New Roman" panose="02020603050405020304" pitchFamily="18" charset="0"/>
            </a:endParaRPr>
          </a:p>
        </p:txBody>
      </p:sp>
      <p:sp>
        <p:nvSpPr>
          <p:cNvPr id="35" name="TextBox 35"/>
          <p:cNvSpPr txBox="1"/>
          <p:nvPr/>
        </p:nvSpPr>
        <p:spPr>
          <a:xfrm>
            <a:off x="1345712" y="6487068"/>
            <a:ext cx="4721059" cy="3693319"/>
          </a:xfrm>
          <a:prstGeom prst="rect">
            <a:avLst/>
          </a:prstGeom>
        </p:spPr>
        <p:txBody>
          <a:bodyPr wrap="square" lIns="0" tIns="0" rIns="0" bIns="0" rtlCol="0" anchor="t">
            <a:spAutoFit/>
          </a:bodyPr>
          <a:lstStyle/>
          <a:p>
            <a:pPr marL="0" lvl="0" indent="0">
              <a:spcBef>
                <a:spcPct val="0"/>
              </a:spcBef>
            </a:pPr>
            <a:r>
              <a:rPr lang="de-DE" sz="2400" dirty="0">
                <a:effectLst/>
                <a:latin typeface="DM Sans" pitchFamily="2" charset="77"/>
                <a:ea typeface="Calibri" panose="020F0502020204030204" pitchFamily="34" charset="0"/>
                <a:cs typeface="Times New Roman" panose="02020603050405020304" pitchFamily="18" charset="0"/>
              </a:rPr>
              <a:t>- Verkehrsschwankungen,</a:t>
            </a:r>
          </a:p>
          <a:p>
            <a:pPr marL="0" lvl="0" indent="0">
              <a:spcBef>
                <a:spcPct val="0"/>
              </a:spcBef>
            </a:pPr>
            <a:r>
              <a:rPr lang="de-DE" sz="2400" dirty="0">
                <a:latin typeface="DM Sans" pitchFamily="2" charset="77"/>
                <a:ea typeface="Calibri" panose="020F0502020204030204" pitchFamily="34" charset="0"/>
                <a:cs typeface="Times New Roman" panose="02020603050405020304" pitchFamily="18" charset="0"/>
              </a:rPr>
              <a:t>- </a:t>
            </a:r>
            <a:r>
              <a:rPr lang="de-DE" sz="2400" dirty="0">
                <a:effectLst/>
                <a:latin typeface="DM Sans" pitchFamily="2" charset="77"/>
                <a:ea typeface="Calibri" panose="020F0502020204030204" pitchFamily="34" charset="0"/>
                <a:cs typeface="Times New Roman" panose="02020603050405020304" pitchFamily="18" charset="0"/>
              </a:rPr>
              <a:t>Standortgenauigkeit.</a:t>
            </a:r>
            <a:r>
              <a:rPr lang="en-DE" sz="2400" dirty="0">
                <a:effectLst/>
                <a:latin typeface="DM Sans" pitchFamily="2" charset="77"/>
              </a:rPr>
              <a:t> </a:t>
            </a:r>
          </a:p>
          <a:p>
            <a:pPr algn="l"/>
            <a:r>
              <a:rPr lang="en-GB" sz="2400" b="1" i="0" dirty="0">
                <a:solidFill>
                  <a:srgbClr val="374151"/>
                </a:solidFill>
                <a:effectLst/>
                <a:latin typeface="DM Sans" pitchFamily="2" charset="77"/>
              </a:rPr>
              <a:t>- </a:t>
            </a:r>
            <a:r>
              <a:rPr lang="en-GB" sz="2400" b="1" i="0" dirty="0" err="1">
                <a:solidFill>
                  <a:srgbClr val="374151"/>
                </a:solidFill>
                <a:effectLst/>
                <a:latin typeface="DM Sans" pitchFamily="2" charset="77"/>
              </a:rPr>
              <a:t>Datenintegrität</a:t>
            </a:r>
            <a:r>
              <a:rPr lang="en-GB" sz="2400" b="1" i="0" dirty="0">
                <a:solidFill>
                  <a:srgbClr val="374151"/>
                </a:solidFill>
                <a:effectLst/>
                <a:latin typeface="DM Sans" pitchFamily="2" charset="77"/>
              </a:rPr>
              <a:t> und </a:t>
            </a:r>
            <a:r>
              <a:rPr lang="en-GB" sz="2400" b="1" i="0" dirty="0" err="1">
                <a:solidFill>
                  <a:srgbClr val="374151"/>
                </a:solidFill>
                <a:effectLst/>
                <a:latin typeface="DM Sans" pitchFamily="2" charset="77"/>
              </a:rPr>
              <a:t>Datenschutz</a:t>
            </a:r>
            <a:br>
              <a:rPr lang="en-GB" sz="2400" b="0" i="0" dirty="0">
                <a:solidFill>
                  <a:srgbClr val="374151"/>
                </a:solidFill>
                <a:effectLst/>
                <a:latin typeface="DM Sans" pitchFamily="2" charset="77"/>
              </a:rPr>
            </a:br>
            <a:r>
              <a:rPr lang="en-GB" sz="2400" b="0" i="0" dirty="0">
                <a:solidFill>
                  <a:srgbClr val="374151"/>
                </a:solidFill>
                <a:effectLst/>
                <a:latin typeface="DM Sans" pitchFamily="2" charset="77"/>
              </a:rPr>
              <a:t>- </a:t>
            </a:r>
            <a:r>
              <a:rPr lang="en-GB" sz="2400" b="1" i="0" dirty="0" err="1">
                <a:solidFill>
                  <a:srgbClr val="374151"/>
                </a:solidFill>
                <a:effectLst/>
                <a:latin typeface="DM Sans" pitchFamily="2" charset="77"/>
              </a:rPr>
              <a:t>Fehlerhafte</a:t>
            </a:r>
            <a:r>
              <a:rPr lang="en-GB" sz="2400" b="1" i="0" dirty="0">
                <a:solidFill>
                  <a:srgbClr val="374151"/>
                </a:solidFill>
                <a:effectLst/>
                <a:latin typeface="DM Sans" pitchFamily="2" charset="77"/>
              </a:rPr>
              <a:t> </a:t>
            </a:r>
            <a:r>
              <a:rPr lang="en-GB" sz="2400" b="1" i="0" dirty="0" err="1">
                <a:solidFill>
                  <a:srgbClr val="374151"/>
                </a:solidFill>
                <a:effectLst/>
                <a:latin typeface="DM Sans" pitchFamily="2" charset="77"/>
              </a:rPr>
              <a:t>Routenberechnung</a:t>
            </a:r>
            <a:r>
              <a:rPr lang="en-GB" sz="2400" b="1" i="0" dirty="0">
                <a:solidFill>
                  <a:srgbClr val="374151"/>
                </a:solidFill>
                <a:effectLst/>
                <a:latin typeface="DM Sans" pitchFamily="2" charset="77"/>
              </a:rPr>
              <a:t>:</a:t>
            </a:r>
            <a:endParaRPr lang="en-GB" sz="2400" b="0" i="0" dirty="0">
              <a:solidFill>
                <a:srgbClr val="374151"/>
              </a:solidFill>
              <a:effectLst/>
              <a:latin typeface="DM Sans" pitchFamily="2" charset="77"/>
            </a:endParaRPr>
          </a:p>
          <a:p>
            <a:pPr algn="l"/>
            <a:br>
              <a:rPr lang="en-GB" sz="2400" b="0" i="0" dirty="0">
                <a:solidFill>
                  <a:srgbClr val="374151"/>
                </a:solidFill>
                <a:effectLst/>
                <a:latin typeface="DM Sans" pitchFamily="2" charset="77"/>
              </a:rPr>
            </a:br>
            <a:endParaRPr lang="en-GB" sz="2400" b="0" i="0" dirty="0">
              <a:solidFill>
                <a:srgbClr val="374151"/>
              </a:solidFill>
              <a:effectLst/>
              <a:latin typeface="DM Sans" pitchFamily="2" charset="77"/>
            </a:endParaRPr>
          </a:p>
          <a:p>
            <a:pPr algn="l"/>
            <a:endParaRPr lang="en-GB" sz="2400" b="0" i="0" dirty="0">
              <a:solidFill>
                <a:srgbClr val="374151"/>
              </a:solidFill>
              <a:effectLst/>
              <a:latin typeface="DM Sans" pitchFamily="2" charset="77"/>
            </a:endParaRPr>
          </a:p>
          <a:p>
            <a:pPr marL="0" lvl="0" indent="0">
              <a:spcBef>
                <a:spcPct val="0"/>
              </a:spcBef>
            </a:pPr>
            <a:endParaRPr lang="en-US" sz="2400" u="none" spc="96" dirty="0">
              <a:solidFill>
                <a:srgbClr val="000000"/>
              </a:solidFill>
              <a:latin typeface="DM Sans" pitchFamily="2" charset="77"/>
            </a:endParaRPr>
          </a:p>
        </p:txBody>
      </p:sp>
      <p:sp>
        <p:nvSpPr>
          <p:cNvPr id="36" name="Freeform 36"/>
          <p:cNvSpPr/>
          <p:nvPr/>
        </p:nvSpPr>
        <p:spPr>
          <a:xfrm rot="-10800000">
            <a:off x="14921622" y="-2069153"/>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38" name="Freeform 38"/>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sp>
        <p:nvSpPr>
          <p:cNvPr id="40" name="Freeform 40"/>
          <p:cNvSpPr/>
          <p:nvPr/>
        </p:nvSpPr>
        <p:spPr>
          <a:xfrm>
            <a:off x="-1558320" y="910426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43" name="TextBox 37">
            <a:extLst>
              <a:ext uri="{FF2B5EF4-FFF2-40B4-BE49-F238E27FC236}">
                <a16:creationId xmlns:a16="http://schemas.microsoft.com/office/drawing/2014/main" id="{492538E5-59AF-A9C1-CEB9-53AFBD39F33D}"/>
              </a:ext>
            </a:extLst>
          </p:cNvPr>
          <p:cNvSpPr txBox="1"/>
          <p:nvPr/>
        </p:nvSpPr>
        <p:spPr>
          <a:xfrm>
            <a:off x="12100897" y="1182732"/>
            <a:ext cx="5845916" cy="1970348"/>
          </a:xfrm>
          <a:prstGeom prst="rect">
            <a:avLst/>
          </a:prstGeom>
        </p:spPr>
        <p:txBody>
          <a:bodyPr wrap="square" lIns="0" tIns="0" rIns="0" bIns="0" rtlCol="0" anchor="t">
            <a:spAutoFit/>
          </a:bodyPr>
          <a:lstStyle/>
          <a:p>
            <a:pPr marL="0" lvl="1" indent="0" algn="ctr">
              <a:lnSpc>
                <a:spcPts val="7760"/>
              </a:lnSpc>
              <a:spcBef>
                <a:spcPct val="0"/>
              </a:spcBef>
            </a:pPr>
            <a:r>
              <a:rPr lang="en-US" sz="6000" dirty="0" err="1">
                <a:solidFill>
                  <a:srgbClr val="000000"/>
                </a:solidFill>
                <a:latin typeface="DM Sans Bold"/>
              </a:rPr>
              <a:t>Optimierung</a:t>
            </a:r>
            <a:r>
              <a:rPr lang="en-US" sz="6000" dirty="0">
                <a:solidFill>
                  <a:srgbClr val="000000"/>
                </a:solidFill>
                <a:latin typeface="DM Sans Bold"/>
              </a:rPr>
              <a:t> </a:t>
            </a:r>
            <a:r>
              <a:rPr lang="en-US" sz="6000" dirty="0" err="1">
                <a:solidFill>
                  <a:srgbClr val="000000"/>
                </a:solidFill>
                <a:latin typeface="DM Sans Bold"/>
              </a:rPr>
              <a:t>Routenplanung</a:t>
            </a:r>
            <a:endParaRPr lang="en-US" sz="6000" dirty="0">
              <a:solidFill>
                <a:srgbClr val="000000"/>
              </a:solidFill>
              <a:latin typeface="DM Sans Bold"/>
            </a:endParaRPr>
          </a:p>
        </p:txBody>
      </p:sp>
      <p:sp>
        <p:nvSpPr>
          <p:cNvPr id="44" name="TextBox 43">
            <a:extLst>
              <a:ext uri="{FF2B5EF4-FFF2-40B4-BE49-F238E27FC236}">
                <a16:creationId xmlns:a16="http://schemas.microsoft.com/office/drawing/2014/main" id="{A7537B13-4B7D-369C-E271-CA6036B9A689}"/>
              </a:ext>
            </a:extLst>
          </p:cNvPr>
          <p:cNvSpPr txBox="1"/>
          <p:nvPr/>
        </p:nvSpPr>
        <p:spPr>
          <a:xfrm>
            <a:off x="13026395" y="3459897"/>
            <a:ext cx="4016612" cy="369332"/>
          </a:xfrm>
          <a:prstGeom prst="rect">
            <a:avLst/>
          </a:prstGeom>
          <a:noFill/>
        </p:spPr>
        <p:txBody>
          <a:bodyPr wrap="square" rtlCol="0">
            <a:spAutoFit/>
          </a:bodyPr>
          <a:lstStyle/>
          <a:p>
            <a:pPr algn="ctr"/>
            <a:r>
              <a:rPr lang="en-GB" b="0" i="0" dirty="0" err="1">
                <a:solidFill>
                  <a:srgbClr val="374151"/>
                </a:solidFill>
                <a:effectLst/>
                <a:latin typeface="DM Sans" pitchFamily="2" charset="77"/>
              </a:rPr>
              <a:t>Routenplanungsoptimierung</a:t>
            </a:r>
            <a:r>
              <a:rPr lang="en-GB" b="0" i="0" dirty="0">
                <a:solidFill>
                  <a:srgbClr val="374151"/>
                </a:solidFill>
                <a:effectLst/>
                <a:latin typeface="DM Sans" pitchFamily="2" charset="77"/>
              </a:rPr>
              <a:t> </a:t>
            </a:r>
            <a:endParaRPr lang="en-DE" dirty="0">
              <a:latin typeface="DM Sans" pitchFamily="2" charset="77"/>
            </a:endParaRPr>
          </a:p>
        </p:txBody>
      </p:sp>
      <p:pic>
        <p:nvPicPr>
          <p:cNvPr id="54" name="Picture 53" descr="A road with red pins on it&#10;&#10;Description automatically generated">
            <a:extLst>
              <a:ext uri="{FF2B5EF4-FFF2-40B4-BE49-F238E27FC236}">
                <a16:creationId xmlns:a16="http://schemas.microsoft.com/office/drawing/2014/main" id="{E22442A1-DB9D-0E19-0348-A65D015833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54639" y="4335812"/>
            <a:ext cx="5109323" cy="5109323"/>
          </a:xfrm>
          <a:prstGeom prst="rect">
            <a:avLst/>
          </a:prstGeom>
        </p:spPr>
      </p:pic>
      <p:sp>
        <p:nvSpPr>
          <p:cNvPr id="55" name="TextBox 29">
            <a:extLst>
              <a:ext uri="{FF2B5EF4-FFF2-40B4-BE49-F238E27FC236}">
                <a16:creationId xmlns:a16="http://schemas.microsoft.com/office/drawing/2014/main" id="{6F8630B9-6C6B-D6CB-8AC7-A769572047B2}"/>
              </a:ext>
            </a:extLst>
          </p:cNvPr>
          <p:cNvSpPr txBox="1"/>
          <p:nvPr/>
        </p:nvSpPr>
        <p:spPr>
          <a:xfrm>
            <a:off x="6910442" y="5535729"/>
            <a:ext cx="3739422" cy="320601"/>
          </a:xfrm>
          <a:prstGeom prst="rect">
            <a:avLst/>
          </a:prstGeom>
        </p:spPr>
        <p:txBody>
          <a:bodyPr lIns="0" tIns="0" rIns="0" bIns="0" rtlCol="0" anchor="t">
            <a:spAutoFit/>
          </a:bodyPr>
          <a:lstStyle/>
          <a:p>
            <a:pPr>
              <a:lnSpc>
                <a:spcPts val="2495"/>
              </a:lnSpc>
            </a:pPr>
            <a:r>
              <a:rPr lang="en-US" sz="2132" dirty="0">
                <a:solidFill>
                  <a:srgbClr val="000000"/>
                </a:solidFill>
                <a:latin typeface="DM Sans"/>
              </a:rPr>
              <a:t>Stakeholder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white background with black dots&#10;&#10;Description automatically generated">
            <a:extLst>
              <a:ext uri="{FF2B5EF4-FFF2-40B4-BE49-F238E27FC236}">
                <a16:creationId xmlns:a16="http://schemas.microsoft.com/office/drawing/2014/main" id="{5CFC88A3-C6B6-A56E-E947-72D227FB5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49" y="-1417095"/>
            <a:ext cx="19888200" cy="16165809"/>
          </a:xfrm>
          <a:prstGeom prst="rect">
            <a:avLst/>
          </a:prstGeom>
        </p:spPr>
      </p:pic>
      <p:sp>
        <p:nvSpPr>
          <p:cNvPr id="83" name="Freeform 2">
            <a:extLst>
              <a:ext uri="{FF2B5EF4-FFF2-40B4-BE49-F238E27FC236}">
                <a16:creationId xmlns:a16="http://schemas.microsoft.com/office/drawing/2014/main" id="{39710E73-4C7F-3BB6-FD3B-EBA64194C3A4}"/>
              </a:ext>
            </a:extLst>
          </p:cNvPr>
          <p:cNvSpPr/>
          <p:nvPr/>
        </p:nvSpPr>
        <p:spPr>
          <a:xfrm rot="-5400000">
            <a:off x="4382098" y="-5572729"/>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txBody>
          <a:bodyPr/>
          <a:lstStyle/>
          <a:p>
            <a:endParaRPr lang="en-DE"/>
          </a:p>
        </p:txBody>
      </p:sp>
      <p:sp>
        <p:nvSpPr>
          <p:cNvPr id="84" name="AutoShape 3">
            <a:extLst>
              <a:ext uri="{FF2B5EF4-FFF2-40B4-BE49-F238E27FC236}">
                <a16:creationId xmlns:a16="http://schemas.microsoft.com/office/drawing/2014/main" id="{619CEA82-2596-C4B8-3005-60AA260F645F}"/>
              </a:ext>
            </a:extLst>
          </p:cNvPr>
          <p:cNvSpPr/>
          <p:nvPr/>
        </p:nvSpPr>
        <p:spPr>
          <a:xfrm>
            <a:off x="-886757" y="5143500"/>
            <a:ext cx="20061513" cy="0"/>
          </a:xfrm>
          <a:prstGeom prst="line">
            <a:avLst/>
          </a:prstGeom>
          <a:ln w="28575" cap="flat">
            <a:solidFill>
              <a:srgbClr val="000000"/>
            </a:solidFill>
            <a:prstDash val="solid"/>
            <a:headEnd type="none" w="sm" len="sm"/>
            <a:tailEnd type="none" w="sm" len="sm"/>
          </a:ln>
        </p:spPr>
        <p:txBody>
          <a:bodyPr/>
          <a:lstStyle/>
          <a:p>
            <a:endParaRPr lang="en-DE"/>
          </a:p>
        </p:txBody>
      </p:sp>
      <p:grpSp>
        <p:nvGrpSpPr>
          <p:cNvPr id="85" name="Group 4">
            <a:extLst>
              <a:ext uri="{FF2B5EF4-FFF2-40B4-BE49-F238E27FC236}">
                <a16:creationId xmlns:a16="http://schemas.microsoft.com/office/drawing/2014/main" id="{6DDB99A6-4FD9-4C0A-41BC-7D17F4D5191E}"/>
              </a:ext>
            </a:extLst>
          </p:cNvPr>
          <p:cNvGrpSpPr/>
          <p:nvPr/>
        </p:nvGrpSpPr>
        <p:grpSpPr>
          <a:xfrm>
            <a:off x="5930165" y="4892472"/>
            <a:ext cx="502056" cy="502056"/>
            <a:chOff x="0" y="0"/>
            <a:chExt cx="812800" cy="812800"/>
          </a:xfrm>
        </p:grpSpPr>
        <p:sp>
          <p:nvSpPr>
            <p:cNvPr id="86" name="Freeform 5">
              <a:extLst>
                <a:ext uri="{FF2B5EF4-FFF2-40B4-BE49-F238E27FC236}">
                  <a16:creationId xmlns:a16="http://schemas.microsoft.com/office/drawing/2014/main" id="{DA7CD5BE-CBF3-D9DD-FDFF-EA57FB98FF4C}"/>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87" name="TextBox 6">
              <a:extLst>
                <a:ext uri="{FF2B5EF4-FFF2-40B4-BE49-F238E27FC236}">
                  <a16:creationId xmlns:a16="http://schemas.microsoft.com/office/drawing/2014/main" id="{7BA02151-E9E0-0398-EE1F-A3D6D1D1D6A0}"/>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88" name="Group 7">
            <a:extLst>
              <a:ext uri="{FF2B5EF4-FFF2-40B4-BE49-F238E27FC236}">
                <a16:creationId xmlns:a16="http://schemas.microsoft.com/office/drawing/2014/main" id="{53E13DCB-7AC4-9EF1-EA16-9AF9BD7B3E0A}"/>
              </a:ext>
            </a:extLst>
          </p:cNvPr>
          <p:cNvGrpSpPr/>
          <p:nvPr/>
        </p:nvGrpSpPr>
        <p:grpSpPr>
          <a:xfrm>
            <a:off x="2227066" y="4892472"/>
            <a:ext cx="502056" cy="502056"/>
            <a:chOff x="0" y="0"/>
            <a:chExt cx="812800" cy="812800"/>
          </a:xfrm>
        </p:grpSpPr>
        <p:sp>
          <p:nvSpPr>
            <p:cNvPr id="89" name="Freeform 8">
              <a:extLst>
                <a:ext uri="{FF2B5EF4-FFF2-40B4-BE49-F238E27FC236}">
                  <a16:creationId xmlns:a16="http://schemas.microsoft.com/office/drawing/2014/main" id="{676C7CF5-4B62-72FB-4F6F-98D260B22D48}"/>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DE"/>
            </a:p>
          </p:txBody>
        </p:sp>
        <p:sp>
          <p:nvSpPr>
            <p:cNvPr id="90" name="TextBox 9">
              <a:extLst>
                <a:ext uri="{FF2B5EF4-FFF2-40B4-BE49-F238E27FC236}">
                  <a16:creationId xmlns:a16="http://schemas.microsoft.com/office/drawing/2014/main" id="{E38A5179-EA10-83EF-D6F7-FA92F765E8F4}"/>
                </a:ext>
              </a:extLst>
            </p:cNvPr>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91" name="Group 10">
            <a:extLst>
              <a:ext uri="{FF2B5EF4-FFF2-40B4-BE49-F238E27FC236}">
                <a16:creationId xmlns:a16="http://schemas.microsoft.com/office/drawing/2014/main" id="{4D364E14-BBFB-1C11-0867-17C9DF8B173C}"/>
              </a:ext>
            </a:extLst>
          </p:cNvPr>
          <p:cNvGrpSpPr/>
          <p:nvPr/>
        </p:nvGrpSpPr>
        <p:grpSpPr>
          <a:xfrm>
            <a:off x="9653627" y="4892472"/>
            <a:ext cx="502056" cy="502056"/>
            <a:chOff x="0" y="0"/>
            <a:chExt cx="812800" cy="812800"/>
          </a:xfrm>
        </p:grpSpPr>
        <p:sp>
          <p:nvSpPr>
            <p:cNvPr id="92" name="Freeform 11">
              <a:extLst>
                <a:ext uri="{FF2B5EF4-FFF2-40B4-BE49-F238E27FC236}">
                  <a16:creationId xmlns:a16="http://schemas.microsoft.com/office/drawing/2014/main" id="{02F93120-C0F1-82A8-BAD4-78B6EEF40DC6}"/>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93" name="TextBox 12">
              <a:extLst>
                <a:ext uri="{FF2B5EF4-FFF2-40B4-BE49-F238E27FC236}">
                  <a16:creationId xmlns:a16="http://schemas.microsoft.com/office/drawing/2014/main" id="{A0C8BF3E-3F5A-0E38-30B6-0C466B5EF664}"/>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94" name="Group 13">
            <a:extLst>
              <a:ext uri="{FF2B5EF4-FFF2-40B4-BE49-F238E27FC236}">
                <a16:creationId xmlns:a16="http://schemas.microsoft.com/office/drawing/2014/main" id="{AC38657B-EC24-A9D8-8B79-B276EAF9A8FC}"/>
              </a:ext>
            </a:extLst>
          </p:cNvPr>
          <p:cNvGrpSpPr/>
          <p:nvPr/>
        </p:nvGrpSpPr>
        <p:grpSpPr>
          <a:xfrm>
            <a:off x="13396139" y="4892472"/>
            <a:ext cx="502056" cy="502056"/>
            <a:chOff x="0" y="0"/>
            <a:chExt cx="812800" cy="812800"/>
          </a:xfrm>
        </p:grpSpPr>
        <p:sp>
          <p:nvSpPr>
            <p:cNvPr id="95" name="Freeform 14">
              <a:extLst>
                <a:ext uri="{FF2B5EF4-FFF2-40B4-BE49-F238E27FC236}">
                  <a16:creationId xmlns:a16="http://schemas.microsoft.com/office/drawing/2014/main" id="{9DC286B3-85D7-CE6A-62BA-0B34C00AB5D7}"/>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96" name="TextBox 15">
              <a:extLst>
                <a:ext uri="{FF2B5EF4-FFF2-40B4-BE49-F238E27FC236}">
                  <a16:creationId xmlns:a16="http://schemas.microsoft.com/office/drawing/2014/main" id="{8BC6110A-3AC3-17C4-0794-5110001F00BC}"/>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97" name="TextBox 16">
            <a:extLst>
              <a:ext uri="{FF2B5EF4-FFF2-40B4-BE49-F238E27FC236}">
                <a16:creationId xmlns:a16="http://schemas.microsoft.com/office/drawing/2014/main" id="{E42DB51B-2FD1-40AC-FC94-907252B4BCBD}"/>
              </a:ext>
            </a:extLst>
          </p:cNvPr>
          <p:cNvSpPr txBox="1"/>
          <p:nvPr/>
        </p:nvSpPr>
        <p:spPr>
          <a:xfrm>
            <a:off x="4019513" y="1930888"/>
            <a:ext cx="11062501" cy="2282228"/>
          </a:xfrm>
          <a:prstGeom prst="rect">
            <a:avLst/>
          </a:prstGeom>
        </p:spPr>
        <p:txBody>
          <a:bodyPr wrap="square" lIns="0" tIns="0" rIns="0" bIns="0" rtlCol="0" anchor="t">
            <a:spAutoFit/>
          </a:bodyPr>
          <a:lstStyle/>
          <a:p>
            <a:pPr marL="0" lvl="1" indent="0" algn="ctr">
              <a:lnSpc>
                <a:spcPts val="8730"/>
              </a:lnSpc>
              <a:spcBef>
                <a:spcPct val="0"/>
              </a:spcBef>
            </a:pPr>
            <a:r>
              <a:rPr lang="en-US" sz="8000" dirty="0" err="1">
                <a:solidFill>
                  <a:srgbClr val="000000"/>
                </a:solidFill>
                <a:latin typeface="DM Sans Bold"/>
              </a:rPr>
              <a:t>Landwirtschaftliche</a:t>
            </a:r>
            <a:r>
              <a:rPr lang="en-US" sz="8000" dirty="0">
                <a:solidFill>
                  <a:srgbClr val="000000"/>
                </a:solidFill>
                <a:latin typeface="DM Sans Bold"/>
              </a:rPr>
              <a:t> </a:t>
            </a:r>
            <a:r>
              <a:rPr lang="en-US" sz="8000" dirty="0" err="1">
                <a:solidFill>
                  <a:srgbClr val="000000"/>
                </a:solidFill>
                <a:latin typeface="DM Sans Bold"/>
              </a:rPr>
              <a:t>Unterstützung</a:t>
            </a:r>
            <a:endParaRPr lang="en-US" sz="8000" dirty="0">
              <a:solidFill>
                <a:srgbClr val="000000"/>
              </a:solidFill>
              <a:latin typeface="DM Sans Bold"/>
            </a:endParaRPr>
          </a:p>
        </p:txBody>
      </p:sp>
      <p:sp>
        <p:nvSpPr>
          <p:cNvPr id="98" name="TextBox 17">
            <a:extLst>
              <a:ext uri="{FF2B5EF4-FFF2-40B4-BE49-F238E27FC236}">
                <a16:creationId xmlns:a16="http://schemas.microsoft.com/office/drawing/2014/main" id="{00CB653C-F037-8749-1AD5-76732BD198EC}"/>
              </a:ext>
            </a:extLst>
          </p:cNvPr>
          <p:cNvSpPr txBox="1"/>
          <p:nvPr/>
        </p:nvSpPr>
        <p:spPr>
          <a:xfrm>
            <a:off x="2227066" y="5684599"/>
            <a:ext cx="2197323" cy="683329"/>
          </a:xfrm>
          <a:prstGeom prst="rect">
            <a:avLst/>
          </a:prstGeom>
        </p:spPr>
        <p:txBody>
          <a:bodyPr lIns="0" tIns="0" rIns="0" bIns="0" rtlCol="0" anchor="t">
            <a:spAutoFit/>
          </a:bodyPr>
          <a:lstStyle/>
          <a:p>
            <a:pPr>
              <a:lnSpc>
                <a:spcPts val="5150"/>
              </a:lnSpc>
            </a:pPr>
            <a:r>
              <a:rPr lang="en-US" sz="5000" dirty="0">
                <a:solidFill>
                  <a:srgbClr val="000000"/>
                </a:solidFill>
                <a:latin typeface="DM Sans Bold"/>
              </a:rPr>
              <a:t>01. </a:t>
            </a:r>
          </a:p>
        </p:txBody>
      </p:sp>
      <p:sp>
        <p:nvSpPr>
          <p:cNvPr id="99" name="TextBox 18">
            <a:extLst>
              <a:ext uri="{FF2B5EF4-FFF2-40B4-BE49-F238E27FC236}">
                <a16:creationId xmlns:a16="http://schemas.microsoft.com/office/drawing/2014/main" id="{0C915A80-78D9-1D90-A20E-EEC1557F11DC}"/>
              </a:ext>
            </a:extLst>
          </p:cNvPr>
          <p:cNvSpPr txBox="1"/>
          <p:nvPr/>
        </p:nvSpPr>
        <p:spPr>
          <a:xfrm>
            <a:off x="5948468" y="5684599"/>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02</a:t>
            </a:r>
          </a:p>
        </p:txBody>
      </p:sp>
      <p:sp>
        <p:nvSpPr>
          <p:cNvPr id="100" name="TextBox 19">
            <a:extLst>
              <a:ext uri="{FF2B5EF4-FFF2-40B4-BE49-F238E27FC236}">
                <a16:creationId xmlns:a16="http://schemas.microsoft.com/office/drawing/2014/main" id="{00F91C20-3AB7-2EBB-1CE5-FFDFDB863AB4}"/>
              </a:ext>
            </a:extLst>
          </p:cNvPr>
          <p:cNvSpPr txBox="1"/>
          <p:nvPr/>
        </p:nvSpPr>
        <p:spPr>
          <a:xfrm>
            <a:off x="2221736" y="6580987"/>
            <a:ext cx="3639228" cy="3431709"/>
          </a:xfrm>
          <a:prstGeom prst="rect">
            <a:avLst/>
          </a:prstGeom>
        </p:spPr>
        <p:txBody>
          <a:bodyPr wrap="square" lIns="0" tIns="0" rIns="0" bIns="0" rtlCol="0" anchor="t">
            <a:spAutoFit/>
          </a:bodyPr>
          <a:lstStyle/>
          <a:p>
            <a:r>
              <a:rPr lang="en-US" sz="3600" u="sng" dirty="0" err="1">
                <a:solidFill>
                  <a:srgbClr val="000000"/>
                </a:solidFill>
                <a:latin typeface="DM Sans" pitchFamily="2" charset="77"/>
              </a:rPr>
              <a:t>Funktions-beschreibung</a:t>
            </a:r>
            <a:r>
              <a:rPr lang="en-US" sz="3600" u="sng" dirty="0">
                <a:solidFill>
                  <a:srgbClr val="000000"/>
                </a:solidFill>
                <a:latin typeface="DM Sans" pitchFamily="2" charset="77"/>
              </a:rPr>
              <a:t>:</a:t>
            </a:r>
          </a:p>
          <a:p>
            <a:endParaRPr lang="en-US" sz="2400" dirty="0">
              <a:solidFill>
                <a:srgbClr val="000000"/>
              </a:solidFill>
              <a:latin typeface="DM Sans" pitchFamily="2" charset="77"/>
            </a:endParaRPr>
          </a:p>
          <a:p>
            <a:r>
              <a:rPr lang="de-DE" sz="2800" kern="100" dirty="0">
                <a:effectLst/>
                <a:latin typeface="DM Sans" pitchFamily="2" charset="77"/>
                <a:ea typeface="Calibri" panose="020F0502020204030204" pitchFamily="34" charset="0"/>
                <a:cs typeface="Times New Roman" panose="02020603050405020304" pitchFamily="18" charset="0"/>
              </a:rPr>
              <a:t>Verbesserung der Landwirtschaft durch KI und Pflanzenüberwachung</a:t>
            </a:r>
            <a:endParaRPr lang="en-US" sz="2800" dirty="0">
              <a:solidFill>
                <a:srgbClr val="000000"/>
              </a:solidFill>
              <a:latin typeface="DM Sans" pitchFamily="2" charset="77"/>
            </a:endParaRPr>
          </a:p>
          <a:p>
            <a:endParaRPr lang="en-US" sz="1500" dirty="0">
              <a:solidFill>
                <a:srgbClr val="000000"/>
              </a:solidFill>
              <a:latin typeface="DM Sans" pitchFamily="2" charset="77"/>
            </a:endParaRPr>
          </a:p>
        </p:txBody>
      </p:sp>
      <p:sp>
        <p:nvSpPr>
          <p:cNvPr id="101" name="TextBox 21">
            <a:extLst>
              <a:ext uri="{FF2B5EF4-FFF2-40B4-BE49-F238E27FC236}">
                <a16:creationId xmlns:a16="http://schemas.microsoft.com/office/drawing/2014/main" id="{7D648DFD-36C1-6644-C924-266EF648575C}"/>
              </a:ext>
            </a:extLst>
          </p:cNvPr>
          <p:cNvSpPr txBox="1"/>
          <p:nvPr/>
        </p:nvSpPr>
        <p:spPr>
          <a:xfrm>
            <a:off x="9671930" y="5684599"/>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03</a:t>
            </a:r>
          </a:p>
        </p:txBody>
      </p:sp>
      <p:sp>
        <p:nvSpPr>
          <p:cNvPr id="102" name="TextBox 23">
            <a:extLst>
              <a:ext uri="{FF2B5EF4-FFF2-40B4-BE49-F238E27FC236}">
                <a16:creationId xmlns:a16="http://schemas.microsoft.com/office/drawing/2014/main" id="{555885CD-49CC-39BE-C5EF-9387CD354D81}"/>
              </a:ext>
            </a:extLst>
          </p:cNvPr>
          <p:cNvSpPr txBox="1"/>
          <p:nvPr/>
        </p:nvSpPr>
        <p:spPr>
          <a:xfrm>
            <a:off x="13414442" y="5684599"/>
            <a:ext cx="2197323" cy="679451"/>
          </a:xfrm>
          <a:prstGeom prst="rect">
            <a:avLst/>
          </a:prstGeom>
        </p:spPr>
        <p:txBody>
          <a:bodyPr lIns="0" tIns="0" rIns="0" bIns="0" rtlCol="0" anchor="t">
            <a:spAutoFit/>
          </a:bodyPr>
          <a:lstStyle/>
          <a:p>
            <a:pPr>
              <a:lnSpc>
                <a:spcPts val="5150"/>
              </a:lnSpc>
            </a:pPr>
            <a:r>
              <a:rPr lang="en-US" sz="5000" dirty="0">
                <a:solidFill>
                  <a:srgbClr val="000000"/>
                </a:solidFill>
                <a:latin typeface="DM Sans Bold"/>
              </a:rPr>
              <a:t>04</a:t>
            </a:r>
          </a:p>
        </p:txBody>
      </p:sp>
      <p:pic>
        <p:nvPicPr>
          <p:cNvPr id="110" name="Picture 109" descr="A white background with black and white lines&#10;&#10;Description automatically generated with medium confidence">
            <a:extLst>
              <a:ext uri="{FF2B5EF4-FFF2-40B4-BE49-F238E27FC236}">
                <a16:creationId xmlns:a16="http://schemas.microsoft.com/office/drawing/2014/main" id="{1B158E0D-2DC4-C1B3-AE89-949467CE3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2014" y="535988"/>
            <a:ext cx="846863" cy="1778419"/>
          </a:xfrm>
          <a:prstGeom prst="rect">
            <a:avLst/>
          </a:prstGeom>
        </p:spPr>
      </p:pic>
      <p:sp>
        <p:nvSpPr>
          <p:cNvPr id="114" name="TextBox 19">
            <a:extLst>
              <a:ext uri="{FF2B5EF4-FFF2-40B4-BE49-F238E27FC236}">
                <a16:creationId xmlns:a16="http://schemas.microsoft.com/office/drawing/2014/main" id="{21898C33-455D-82F8-7C8F-3B00F23A2F01}"/>
              </a:ext>
            </a:extLst>
          </p:cNvPr>
          <p:cNvSpPr txBox="1"/>
          <p:nvPr/>
        </p:nvSpPr>
        <p:spPr>
          <a:xfrm>
            <a:off x="9653626" y="6746612"/>
            <a:ext cx="3169280" cy="2313454"/>
          </a:xfrm>
          <a:prstGeom prst="rect">
            <a:avLst/>
          </a:prstGeom>
        </p:spPr>
        <p:txBody>
          <a:bodyPr wrap="square" lIns="0" tIns="0" rIns="0" bIns="0" rtlCol="0" anchor="t">
            <a:spAutoFit/>
          </a:bodyPr>
          <a:lstStyle/>
          <a:p>
            <a:pPr>
              <a:lnSpc>
                <a:spcPts val="2340"/>
              </a:lnSpc>
            </a:pPr>
            <a:r>
              <a:rPr lang="en-US" sz="3600" u="sng" dirty="0">
                <a:solidFill>
                  <a:srgbClr val="000000"/>
                </a:solidFill>
                <a:latin typeface="DM Sans" pitchFamily="2" charset="77"/>
              </a:rPr>
              <a:t>Stakeholder</a:t>
            </a:r>
            <a:r>
              <a:rPr lang="en-US" sz="2800" dirty="0">
                <a:solidFill>
                  <a:srgbClr val="000000"/>
                </a:solidFill>
                <a:latin typeface="DM Sans" pitchFamily="2" charset="77"/>
              </a:rPr>
              <a:t>:</a:t>
            </a: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r>
              <a:rPr lang="de-DE" sz="2800" dirty="0">
                <a:effectLst/>
                <a:latin typeface="DM Sans" pitchFamily="2" charset="77"/>
                <a:ea typeface="Calibri" panose="020F0502020204030204" pitchFamily="34" charset="0"/>
                <a:cs typeface="Times New Roman" panose="02020603050405020304" pitchFamily="18" charset="0"/>
              </a:rPr>
              <a:t>- Landwirte, </a:t>
            </a:r>
          </a:p>
          <a:p>
            <a:r>
              <a:rPr lang="de-DE" sz="2800" dirty="0">
                <a:effectLst/>
                <a:latin typeface="DM Sans" pitchFamily="2" charset="77"/>
                <a:ea typeface="Calibri" panose="020F0502020204030204" pitchFamily="34" charset="0"/>
                <a:cs typeface="Times New Roman" panose="02020603050405020304" pitchFamily="18" charset="0"/>
              </a:rPr>
              <a:t>- Agrar-wissenschaftler, </a:t>
            </a:r>
          </a:p>
          <a:p>
            <a:r>
              <a:rPr lang="de-DE" sz="2800" dirty="0">
                <a:latin typeface="DM Sans" pitchFamily="2" charset="77"/>
                <a:ea typeface="Calibri" panose="020F0502020204030204" pitchFamily="34" charset="0"/>
                <a:cs typeface="Times New Roman" panose="02020603050405020304" pitchFamily="18" charset="0"/>
              </a:rPr>
              <a:t>- </a:t>
            </a:r>
            <a:r>
              <a:rPr lang="de-DE" sz="2800" dirty="0">
                <a:effectLst/>
                <a:latin typeface="DM Sans" pitchFamily="2" charset="77"/>
                <a:ea typeface="Calibri" panose="020F0502020204030204" pitchFamily="34" charset="0"/>
                <a:cs typeface="Times New Roman" panose="02020603050405020304" pitchFamily="18" charset="0"/>
              </a:rPr>
              <a:t>Entwicklerteam</a:t>
            </a:r>
            <a:r>
              <a:rPr lang="en-DE" sz="2800" dirty="0">
                <a:effectLst/>
              </a:rPr>
              <a:t> </a:t>
            </a:r>
            <a:endParaRPr lang="en-US" sz="2800" dirty="0">
              <a:solidFill>
                <a:srgbClr val="000000"/>
              </a:solidFill>
              <a:latin typeface="DM Sans" pitchFamily="2" charset="77"/>
            </a:endParaRPr>
          </a:p>
        </p:txBody>
      </p:sp>
      <p:sp>
        <p:nvSpPr>
          <p:cNvPr id="115" name="TextBox 19">
            <a:extLst>
              <a:ext uri="{FF2B5EF4-FFF2-40B4-BE49-F238E27FC236}">
                <a16:creationId xmlns:a16="http://schemas.microsoft.com/office/drawing/2014/main" id="{E410FD6C-9E4E-1CFF-25B3-58770AF1C9A2}"/>
              </a:ext>
            </a:extLst>
          </p:cNvPr>
          <p:cNvSpPr txBox="1"/>
          <p:nvPr/>
        </p:nvSpPr>
        <p:spPr>
          <a:xfrm>
            <a:off x="13414441" y="6746612"/>
            <a:ext cx="2874059" cy="1164678"/>
          </a:xfrm>
          <a:prstGeom prst="rect">
            <a:avLst/>
          </a:prstGeom>
        </p:spPr>
        <p:txBody>
          <a:bodyPr wrap="square" lIns="0" tIns="0" rIns="0" bIns="0" rtlCol="0" anchor="t">
            <a:spAutoFit/>
          </a:bodyPr>
          <a:lstStyle/>
          <a:p>
            <a:pPr>
              <a:lnSpc>
                <a:spcPts val="2340"/>
              </a:lnSpc>
            </a:pPr>
            <a:r>
              <a:rPr lang="en-US" sz="3600" u="sng" kern="100" dirty="0" err="1">
                <a:solidFill>
                  <a:srgbClr val="000000"/>
                </a:solidFill>
                <a:effectLst/>
                <a:latin typeface="DM Sans" pitchFamily="2" charset="77"/>
                <a:ea typeface="Calibri" panose="020F0502020204030204" pitchFamily="34" charset="0"/>
                <a:cs typeface="Times New Roman" panose="02020603050405020304" pitchFamily="18" charset="0"/>
              </a:rPr>
              <a:t>Zeitplan</a:t>
            </a:r>
            <a:r>
              <a:rPr lang="en-US" sz="2800" kern="100" dirty="0">
                <a:solidFill>
                  <a:srgbClr val="000000"/>
                </a:solidFill>
                <a:latin typeface="DM Sans" pitchFamily="2" charset="77"/>
                <a:ea typeface="Calibri" panose="020F0502020204030204" pitchFamily="34" charset="0"/>
                <a:cs typeface="Times New Roman" panose="02020603050405020304" pitchFamily="18" charset="0"/>
              </a:rPr>
              <a:t>:</a:t>
            </a: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pPr>
              <a:lnSpc>
                <a:spcPts val="2340"/>
              </a:lnSpc>
            </a:pPr>
            <a:r>
              <a:rPr lang="de-DE" sz="2800" dirty="0">
                <a:effectLst/>
                <a:latin typeface="DM Sans" pitchFamily="2" charset="77"/>
                <a:ea typeface="Calibri" panose="020F0502020204030204" pitchFamily="34" charset="0"/>
                <a:cs typeface="Times New Roman" panose="02020603050405020304" pitchFamily="18" charset="0"/>
              </a:rPr>
              <a:t>3 Monate</a:t>
            </a:r>
            <a:endParaRPr lang="en-DE" sz="4000" kern="100" dirty="0">
              <a:effectLst/>
              <a:latin typeface="DM Sans" pitchFamily="2" charset="77"/>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grpSp>
        <p:nvGrpSpPr>
          <p:cNvPr id="118" name="Group 2">
            <a:extLst>
              <a:ext uri="{FF2B5EF4-FFF2-40B4-BE49-F238E27FC236}">
                <a16:creationId xmlns:a16="http://schemas.microsoft.com/office/drawing/2014/main" id="{63AB1711-A97A-9F29-2C2A-CF0F18BC6E94}"/>
              </a:ext>
            </a:extLst>
          </p:cNvPr>
          <p:cNvGrpSpPr/>
          <p:nvPr/>
        </p:nvGrpSpPr>
        <p:grpSpPr>
          <a:xfrm>
            <a:off x="-396618" y="9189107"/>
            <a:ext cx="20916504" cy="3157124"/>
            <a:chOff x="0" y="0"/>
            <a:chExt cx="27888672" cy="4209499"/>
          </a:xfrm>
        </p:grpSpPr>
        <p:sp>
          <p:nvSpPr>
            <p:cNvPr id="119" name="Freeform 3">
              <a:extLst>
                <a:ext uri="{FF2B5EF4-FFF2-40B4-BE49-F238E27FC236}">
                  <a16:creationId xmlns:a16="http://schemas.microsoft.com/office/drawing/2014/main" id="{82E1F03B-3825-859D-E3B0-0BE9D2781C51}"/>
                </a:ext>
              </a:extLst>
            </p:cNvPr>
            <p:cNvSpPr/>
            <p:nvPr/>
          </p:nvSpPr>
          <p:spPr>
            <a:xfrm>
              <a:off x="0" y="0"/>
              <a:ext cx="14203832" cy="4209499"/>
            </a:xfrm>
            <a:custGeom>
              <a:avLst/>
              <a:gdLst/>
              <a:ahLst/>
              <a:cxnLst/>
              <a:rect l="l" t="t" r="r" b="b"/>
              <a:pathLst>
                <a:path w="14203832" h="4209499">
                  <a:moveTo>
                    <a:pt x="0" y="0"/>
                  </a:moveTo>
                  <a:lnTo>
                    <a:pt x="14203832" y="0"/>
                  </a:lnTo>
                  <a:lnTo>
                    <a:pt x="14203832" y="4209499"/>
                  </a:lnTo>
                  <a:lnTo>
                    <a:pt x="0" y="4209499"/>
                  </a:lnTo>
                  <a:lnTo>
                    <a:pt x="0" y="0"/>
                  </a:lnTo>
                  <a:close/>
                </a:path>
              </a:pathLst>
            </a:custGeom>
            <a:blipFill>
              <a:blip r:embed="rId5">
                <a:alphaModFix amt="81000"/>
                <a:extLst>
                  <a:ext uri="{96DAC541-7B7A-43D3-8B79-37D633B846F1}">
                    <asvg:svgBlip xmlns:asvg="http://schemas.microsoft.com/office/drawing/2016/SVG/main" r:embed="rId6"/>
                  </a:ext>
                </a:extLst>
              </a:blip>
              <a:stretch>
                <a:fillRect/>
              </a:stretch>
            </a:blipFill>
          </p:spPr>
          <p:txBody>
            <a:bodyPr/>
            <a:lstStyle/>
            <a:p>
              <a:pPr algn="r"/>
              <a:endParaRPr lang="en-DE"/>
            </a:p>
          </p:txBody>
        </p:sp>
        <p:sp>
          <p:nvSpPr>
            <p:cNvPr id="120" name="Freeform 4">
              <a:extLst>
                <a:ext uri="{FF2B5EF4-FFF2-40B4-BE49-F238E27FC236}">
                  <a16:creationId xmlns:a16="http://schemas.microsoft.com/office/drawing/2014/main" id="{5344053E-EFDB-D104-DAD7-9906CC21ECE0}"/>
                </a:ext>
              </a:extLst>
            </p:cNvPr>
            <p:cNvSpPr/>
            <p:nvPr/>
          </p:nvSpPr>
          <p:spPr>
            <a:xfrm>
              <a:off x="13684840" y="0"/>
              <a:ext cx="14203832" cy="4209499"/>
            </a:xfrm>
            <a:custGeom>
              <a:avLst/>
              <a:gdLst/>
              <a:ahLst/>
              <a:cxnLst/>
              <a:rect l="l" t="t" r="r" b="b"/>
              <a:pathLst>
                <a:path w="14203832" h="4209499">
                  <a:moveTo>
                    <a:pt x="0" y="0"/>
                  </a:moveTo>
                  <a:lnTo>
                    <a:pt x="14203832" y="0"/>
                  </a:lnTo>
                  <a:lnTo>
                    <a:pt x="14203832" y="4209499"/>
                  </a:lnTo>
                  <a:lnTo>
                    <a:pt x="0" y="4209499"/>
                  </a:lnTo>
                  <a:lnTo>
                    <a:pt x="0" y="0"/>
                  </a:lnTo>
                  <a:close/>
                </a:path>
              </a:pathLst>
            </a:custGeom>
            <a:blipFill>
              <a:blip r:embed="rId5">
                <a:alphaModFix amt="81000"/>
                <a:extLst>
                  <a:ext uri="{96DAC541-7B7A-43D3-8B79-37D633B846F1}">
                    <asvg:svgBlip xmlns:asvg="http://schemas.microsoft.com/office/drawing/2016/SVG/main" r:embed="rId7"/>
                  </a:ext>
                </a:extLst>
              </a:blip>
              <a:stretch>
                <a:fillRect/>
              </a:stretch>
            </a:blipFill>
          </p:spPr>
          <p:txBody>
            <a:bodyPr/>
            <a:lstStyle/>
            <a:p>
              <a:pPr algn="r"/>
              <a:endParaRPr lang="en-DE"/>
            </a:p>
          </p:txBody>
        </p:sp>
      </p:grpSp>
      <p:sp>
        <p:nvSpPr>
          <p:cNvPr id="121" name="Freeform 10">
            <a:extLst>
              <a:ext uri="{FF2B5EF4-FFF2-40B4-BE49-F238E27FC236}">
                <a16:creationId xmlns:a16="http://schemas.microsoft.com/office/drawing/2014/main" id="{2A2197FC-A76B-AF4E-C092-6F2081FD055B}"/>
              </a:ext>
            </a:extLst>
          </p:cNvPr>
          <p:cNvSpPr/>
          <p:nvPr/>
        </p:nvSpPr>
        <p:spPr>
          <a:xfrm>
            <a:off x="-916839" y="6011205"/>
            <a:ext cx="2612088" cy="7255801"/>
          </a:xfrm>
          <a:custGeom>
            <a:avLst/>
            <a:gdLst/>
            <a:ahLst/>
            <a:cxnLst/>
            <a:rect l="l" t="t" r="r" b="b"/>
            <a:pathLst>
              <a:path w="2612088" h="7255801">
                <a:moveTo>
                  <a:pt x="0" y="0"/>
                </a:moveTo>
                <a:lnTo>
                  <a:pt x="2612088" y="0"/>
                </a:lnTo>
                <a:lnTo>
                  <a:pt x="2612088" y="7255801"/>
                </a:lnTo>
                <a:lnTo>
                  <a:pt x="0" y="7255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E"/>
          </a:p>
        </p:txBody>
      </p:sp>
      <p:sp>
        <p:nvSpPr>
          <p:cNvPr id="122" name="Freeform 13">
            <a:extLst>
              <a:ext uri="{FF2B5EF4-FFF2-40B4-BE49-F238E27FC236}">
                <a16:creationId xmlns:a16="http://schemas.microsoft.com/office/drawing/2014/main" id="{39AD5CA9-56C2-2555-8B6E-2AC8F346AD0F}"/>
              </a:ext>
            </a:extLst>
          </p:cNvPr>
          <p:cNvSpPr/>
          <p:nvPr/>
        </p:nvSpPr>
        <p:spPr>
          <a:xfrm>
            <a:off x="-500379" y="208678"/>
            <a:ext cx="6223661" cy="4209458"/>
          </a:xfrm>
          <a:custGeom>
            <a:avLst/>
            <a:gdLst/>
            <a:ahLst/>
            <a:cxnLst/>
            <a:rect l="l" t="t" r="r" b="b"/>
            <a:pathLst>
              <a:path w="6223661" h="4209458">
                <a:moveTo>
                  <a:pt x="0" y="0"/>
                </a:moveTo>
                <a:lnTo>
                  <a:pt x="6223661" y="0"/>
                </a:lnTo>
                <a:lnTo>
                  <a:pt x="6223661" y="4209458"/>
                </a:lnTo>
                <a:lnTo>
                  <a:pt x="0" y="42094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DE"/>
          </a:p>
        </p:txBody>
      </p:sp>
      <p:sp>
        <p:nvSpPr>
          <p:cNvPr id="123" name="Freeform 26">
            <a:extLst>
              <a:ext uri="{FF2B5EF4-FFF2-40B4-BE49-F238E27FC236}">
                <a16:creationId xmlns:a16="http://schemas.microsoft.com/office/drawing/2014/main" id="{235B0A7E-90E7-854F-85BB-61BD4510AD98}"/>
              </a:ext>
            </a:extLst>
          </p:cNvPr>
          <p:cNvSpPr/>
          <p:nvPr/>
        </p:nvSpPr>
        <p:spPr>
          <a:xfrm>
            <a:off x="14218375" y="-121607"/>
            <a:ext cx="1902906" cy="1740294"/>
          </a:xfrm>
          <a:custGeom>
            <a:avLst/>
            <a:gdLst/>
            <a:ahLst/>
            <a:cxnLst/>
            <a:rect l="l" t="t" r="r" b="b"/>
            <a:pathLst>
              <a:path w="1902906" h="1740294">
                <a:moveTo>
                  <a:pt x="0" y="0"/>
                </a:moveTo>
                <a:lnTo>
                  <a:pt x="1902906" y="0"/>
                </a:lnTo>
                <a:lnTo>
                  <a:pt x="1902906" y="1740294"/>
                </a:lnTo>
                <a:lnTo>
                  <a:pt x="0" y="17402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DE"/>
          </a:p>
        </p:txBody>
      </p:sp>
      <p:sp>
        <p:nvSpPr>
          <p:cNvPr id="124" name="Freeform 3">
            <a:extLst>
              <a:ext uri="{FF2B5EF4-FFF2-40B4-BE49-F238E27FC236}">
                <a16:creationId xmlns:a16="http://schemas.microsoft.com/office/drawing/2014/main" id="{4BD3BE68-36F8-944E-A098-7334D8A29EB0}"/>
              </a:ext>
            </a:extLst>
          </p:cNvPr>
          <p:cNvSpPr/>
          <p:nvPr/>
        </p:nvSpPr>
        <p:spPr>
          <a:xfrm>
            <a:off x="14943233" y="2001249"/>
            <a:ext cx="4472943" cy="2065687"/>
          </a:xfrm>
          <a:custGeom>
            <a:avLst/>
            <a:gdLst/>
            <a:ahLst/>
            <a:cxnLst/>
            <a:rect l="l" t="t" r="r" b="b"/>
            <a:pathLst>
              <a:path w="4472943" h="2065687">
                <a:moveTo>
                  <a:pt x="0" y="0"/>
                </a:moveTo>
                <a:lnTo>
                  <a:pt x="4472943" y="0"/>
                </a:lnTo>
                <a:lnTo>
                  <a:pt x="4472943" y="2065687"/>
                </a:lnTo>
                <a:lnTo>
                  <a:pt x="0" y="20656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DE"/>
          </a:p>
        </p:txBody>
      </p:sp>
      <p:sp>
        <p:nvSpPr>
          <p:cNvPr id="125" name="TextBox 19">
            <a:extLst>
              <a:ext uri="{FF2B5EF4-FFF2-40B4-BE49-F238E27FC236}">
                <a16:creationId xmlns:a16="http://schemas.microsoft.com/office/drawing/2014/main" id="{DD63C28A-1627-C701-AF93-C84D447671F6}"/>
              </a:ext>
            </a:extLst>
          </p:cNvPr>
          <p:cNvSpPr txBox="1"/>
          <p:nvPr/>
        </p:nvSpPr>
        <p:spPr>
          <a:xfrm>
            <a:off x="5930164" y="6816100"/>
            <a:ext cx="3213835" cy="3380028"/>
          </a:xfrm>
          <a:prstGeom prst="rect">
            <a:avLst/>
          </a:prstGeom>
        </p:spPr>
        <p:txBody>
          <a:bodyPr wrap="square" lIns="0" tIns="0" rIns="0" bIns="0" rtlCol="0" anchor="t">
            <a:spAutoFit/>
          </a:bodyPr>
          <a:lstStyle/>
          <a:p>
            <a:pPr>
              <a:lnSpc>
                <a:spcPts val="2340"/>
              </a:lnSpc>
            </a:pPr>
            <a:r>
              <a:rPr lang="en-US" sz="3600" u="sng" dirty="0" err="1">
                <a:solidFill>
                  <a:srgbClr val="000000"/>
                </a:solidFill>
                <a:latin typeface="DM Sans" pitchFamily="2" charset="77"/>
              </a:rPr>
              <a:t>Technologie</a:t>
            </a:r>
            <a:r>
              <a:rPr lang="en-US" sz="2800" u="sng" dirty="0">
                <a:solidFill>
                  <a:srgbClr val="000000"/>
                </a:solidFill>
                <a:latin typeface="DM Sans" pitchFamily="2" charset="77"/>
              </a:rPr>
              <a:t>:</a:t>
            </a:r>
          </a:p>
          <a:p>
            <a:pPr>
              <a:lnSpc>
                <a:spcPts val="2340"/>
              </a:lnSpc>
            </a:pPr>
            <a:endParaRPr lang="en-US" sz="2800" dirty="0">
              <a:solidFill>
                <a:srgbClr val="000000"/>
              </a:solidFill>
              <a:latin typeface="DM Sans" pitchFamily="2" charset="77"/>
            </a:endParaRPr>
          </a:p>
          <a:p>
            <a:pPr>
              <a:lnSpc>
                <a:spcPct val="107000"/>
              </a:lnSpc>
              <a:spcAft>
                <a:spcPts val="800"/>
              </a:spcAft>
            </a:pPr>
            <a:r>
              <a:rPr lang="de-DE" sz="2800" kern="100" dirty="0">
                <a:effectLst/>
                <a:latin typeface="DM Sans" pitchFamily="2" charset="77"/>
                <a:ea typeface="Calibri" panose="020F0502020204030204" pitchFamily="34" charset="0"/>
                <a:cs typeface="Times New Roman" panose="02020603050405020304" pitchFamily="18" charset="0"/>
              </a:rPr>
              <a:t>- Künstliche Intelligenz,</a:t>
            </a:r>
          </a:p>
          <a:p>
            <a:pPr>
              <a:lnSpc>
                <a:spcPct val="107000"/>
              </a:lnSpc>
              <a:spcAft>
                <a:spcPts val="800"/>
              </a:spcAft>
            </a:pPr>
            <a:r>
              <a:rPr lang="de-DE" sz="2800" kern="100" dirty="0">
                <a:effectLst/>
                <a:latin typeface="DM Sans" pitchFamily="2" charset="77"/>
                <a:ea typeface="Calibri" panose="020F0502020204030204" pitchFamily="34" charset="0"/>
                <a:cs typeface="Times New Roman" panose="02020603050405020304" pitchFamily="18" charset="0"/>
              </a:rPr>
              <a:t>-Sensorintegration, - Mobile App-Entwicklung.</a:t>
            </a:r>
            <a:endParaRPr lang="en-DE"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grpSp>
        <p:nvGrpSpPr>
          <p:cNvPr id="141" name="Group 140">
            <a:extLst>
              <a:ext uri="{FF2B5EF4-FFF2-40B4-BE49-F238E27FC236}">
                <a16:creationId xmlns:a16="http://schemas.microsoft.com/office/drawing/2014/main" id="{C8DE3094-4C15-8861-0858-7E5609E16378}"/>
              </a:ext>
            </a:extLst>
          </p:cNvPr>
          <p:cNvGrpSpPr/>
          <p:nvPr/>
        </p:nvGrpSpPr>
        <p:grpSpPr>
          <a:xfrm>
            <a:off x="15677849" y="4916964"/>
            <a:ext cx="502056" cy="502056"/>
            <a:chOff x="0" y="0"/>
            <a:chExt cx="812800" cy="812800"/>
          </a:xfrm>
        </p:grpSpPr>
        <p:sp>
          <p:nvSpPr>
            <p:cNvPr id="144" name="Freeform 143">
              <a:extLst>
                <a:ext uri="{FF2B5EF4-FFF2-40B4-BE49-F238E27FC236}">
                  <a16:creationId xmlns:a16="http://schemas.microsoft.com/office/drawing/2014/main" id="{470D5B1A-1DD1-F530-8A74-108ED29AEA9F}"/>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145" name="TextBox 15">
              <a:extLst>
                <a:ext uri="{FF2B5EF4-FFF2-40B4-BE49-F238E27FC236}">
                  <a16:creationId xmlns:a16="http://schemas.microsoft.com/office/drawing/2014/main" id="{FB2B8458-017B-EF25-722C-8CAA447CB722}"/>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42" name="TextBox 23">
            <a:extLst>
              <a:ext uri="{FF2B5EF4-FFF2-40B4-BE49-F238E27FC236}">
                <a16:creationId xmlns:a16="http://schemas.microsoft.com/office/drawing/2014/main" id="{AE3CF7D1-A1D6-2540-8BD7-49D6FAEE62AA}"/>
              </a:ext>
            </a:extLst>
          </p:cNvPr>
          <p:cNvSpPr txBox="1"/>
          <p:nvPr/>
        </p:nvSpPr>
        <p:spPr>
          <a:xfrm>
            <a:off x="15734479" y="5660443"/>
            <a:ext cx="2197323" cy="679451"/>
          </a:xfrm>
          <a:prstGeom prst="rect">
            <a:avLst/>
          </a:prstGeom>
        </p:spPr>
        <p:style>
          <a:lnRef idx="0">
            <a:scrgbClr r="0" g="0" b="0"/>
          </a:lnRef>
          <a:fillRef idx="0">
            <a:scrgbClr r="0" g="0" b="0"/>
          </a:fillRef>
          <a:effectRef idx="0">
            <a:scrgbClr r="0" g="0" b="0"/>
          </a:effectRef>
          <a:fontRef idx="major"/>
        </p:style>
        <p:txBody>
          <a:bodyPr lIns="0" tIns="0" rIns="0" bIns="0" rtlCol="0" anchor="t">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5150"/>
              </a:lnSpc>
            </a:pPr>
            <a:r>
              <a:rPr lang="en-US" sz="5000" dirty="0">
                <a:solidFill>
                  <a:srgbClr val="000000"/>
                </a:solidFill>
                <a:latin typeface="DM Sans Bold"/>
              </a:rPr>
              <a:t>05</a:t>
            </a:r>
          </a:p>
        </p:txBody>
      </p:sp>
      <p:sp>
        <p:nvSpPr>
          <p:cNvPr id="143" name="TextBox 19">
            <a:extLst>
              <a:ext uri="{FF2B5EF4-FFF2-40B4-BE49-F238E27FC236}">
                <a16:creationId xmlns:a16="http://schemas.microsoft.com/office/drawing/2014/main" id="{4B0E1E0D-A602-AD75-5D02-D0AD483C778F}"/>
              </a:ext>
            </a:extLst>
          </p:cNvPr>
          <p:cNvSpPr txBox="1"/>
          <p:nvPr/>
        </p:nvSpPr>
        <p:spPr>
          <a:xfrm>
            <a:off x="15830139" y="6712207"/>
            <a:ext cx="2874059" cy="3380028"/>
          </a:xfrm>
          <a:prstGeom prst="rect">
            <a:avLst/>
          </a:prstGeom>
        </p:spPr>
        <p:style>
          <a:lnRef idx="0">
            <a:scrgbClr r="0" g="0" b="0"/>
          </a:lnRef>
          <a:fillRef idx="0">
            <a:scrgbClr r="0" g="0" b="0"/>
          </a:fillRef>
          <a:effectRef idx="0">
            <a:scrgbClr r="0" g="0" b="0"/>
          </a:effectRef>
          <a:fontRef idx="major"/>
        </p:style>
        <p:txBody>
          <a:bodyPr wrap="square" lIns="0" tIns="0" rIns="0" bIns="0" rtlCol="0" anchor="t">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2340"/>
              </a:lnSpc>
            </a:pPr>
            <a:r>
              <a:rPr lang="en-US" sz="3600" u="sng" kern="100" dirty="0" err="1">
                <a:solidFill>
                  <a:srgbClr val="000000"/>
                </a:solidFill>
                <a:effectLst/>
                <a:latin typeface="DM Sans" pitchFamily="2" charset="77"/>
                <a:ea typeface="Calibri" panose="020F0502020204030204" pitchFamily="34" charset="0"/>
                <a:cs typeface="Times New Roman" panose="02020603050405020304" pitchFamily="18" charset="0"/>
              </a:rPr>
              <a:t>Risiko</a:t>
            </a:r>
            <a:endParaRPr lang="en-US" sz="2800" u="sng" kern="100" dirty="0">
              <a:solidFill>
                <a:srgbClr val="000000"/>
              </a:solidFill>
              <a:latin typeface="DM Sans" pitchFamily="2" charset="77"/>
              <a:ea typeface="Calibri" panose="020F0502020204030204" pitchFamily="34" charset="0"/>
              <a:cs typeface="Times New Roman" panose="02020603050405020304" pitchFamily="18" charset="0"/>
            </a:endParaRP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pPr>
              <a:lnSpc>
                <a:spcPct val="107000"/>
              </a:lnSpc>
              <a:spcAft>
                <a:spcPts val="800"/>
              </a:spcAft>
            </a:pPr>
            <a:r>
              <a:rPr lang="de-DE" sz="2800" kern="100" dirty="0">
                <a:effectLst/>
                <a:latin typeface="DM Sans" pitchFamily="2" charset="77"/>
                <a:ea typeface="Calibri" panose="020F0502020204030204" pitchFamily="34" charset="0"/>
                <a:cs typeface="Times New Roman" panose="02020603050405020304" pitchFamily="18" charset="0"/>
              </a:rPr>
              <a:t>- Wetter-änderungen,</a:t>
            </a:r>
          </a:p>
          <a:p>
            <a:pPr>
              <a:lnSpc>
                <a:spcPct val="107000"/>
              </a:lnSpc>
              <a:spcAft>
                <a:spcPts val="800"/>
              </a:spcAft>
            </a:pPr>
            <a:r>
              <a:rPr lang="de-DE" sz="2800" kern="100" dirty="0">
                <a:latin typeface="DM Sans" pitchFamily="2" charset="77"/>
                <a:ea typeface="Calibri" panose="020F0502020204030204" pitchFamily="34" charset="0"/>
                <a:cs typeface="Times New Roman" panose="02020603050405020304" pitchFamily="18" charset="0"/>
              </a:rPr>
              <a:t>-</a:t>
            </a:r>
            <a:r>
              <a:rPr lang="de-DE" sz="2800" kern="100" dirty="0">
                <a:effectLst/>
                <a:latin typeface="DM Sans" pitchFamily="2" charset="77"/>
                <a:ea typeface="Calibri" panose="020F0502020204030204" pitchFamily="34" charset="0"/>
                <a:cs typeface="Times New Roman" panose="02020603050405020304" pitchFamily="18" charset="0"/>
              </a:rPr>
              <a:t> Genauigkeit der Sensor-werte.</a:t>
            </a:r>
            <a:endParaRPr lang="en-DE"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spTree>
    <p:extLst>
      <p:ext uri="{BB962C8B-B14F-4D97-AF65-F5344CB8AC3E}">
        <p14:creationId xmlns:p14="http://schemas.microsoft.com/office/powerpoint/2010/main" val="2721839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DFBBB28-57CA-B29C-F1B9-FEBE078B11DB}"/>
              </a:ext>
            </a:extLst>
          </p:cNvPr>
          <p:cNvSpPr/>
          <p:nvPr/>
        </p:nvSpPr>
        <p:spPr>
          <a:xfrm rot="-5400000">
            <a:off x="3987978" y="-4266037"/>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TextBox 2">
            <a:extLst>
              <a:ext uri="{FF2B5EF4-FFF2-40B4-BE49-F238E27FC236}">
                <a16:creationId xmlns:a16="http://schemas.microsoft.com/office/drawing/2014/main" id="{C46A3D83-8CC3-09C4-A8B3-B784C93419AD}"/>
              </a:ext>
            </a:extLst>
          </p:cNvPr>
          <p:cNvSpPr txBox="1"/>
          <p:nvPr/>
        </p:nvSpPr>
        <p:spPr>
          <a:xfrm>
            <a:off x="2203329" y="1317472"/>
            <a:ext cx="7924800" cy="974626"/>
          </a:xfrm>
          <a:prstGeom prst="rect">
            <a:avLst/>
          </a:prstGeom>
        </p:spPr>
        <p:txBody>
          <a:bodyPr lIns="0" tIns="0" rIns="0" bIns="0" rtlCol="0" anchor="t">
            <a:spAutoFit/>
          </a:bodyPr>
          <a:lstStyle/>
          <a:p>
            <a:pPr marL="0" lvl="0" indent="0">
              <a:lnSpc>
                <a:spcPts val="7630"/>
              </a:lnSpc>
            </a:pPr>
            <a:r>
              <a:rPr lang="en-US" sz="7000" spc="-294" dirty="0">
                <a:solidFill>
                  <a:srgbClr val="3139A8"/>
                </a:solidFill>
                <a:latin typeface="Be Vietnam Ultra-Bold"/>
              </a:rPr>
              <a:t>Cyber Security</a:t>
            </a:r>
          </a:p>
        </p:txBody>
      </p:sp>
      <p:grpSp>
        <p:nvGrpSpPr>
          <p:cNvPr id="4" name="Group 4">
            <a:extLst>
              <a:ext uri="{FF2B5EF4-FFF2-40B4-BE49-F238E27FC236}">
                <a16:creationId xmlns:a16="http://schemas.microsoft.com/office/drawing/2014/main" id="{A7C2A23D-CC52-7276-E1C3-8AF23F431574}"/>
              </a:ext>
            </a:extLst>
          </p:cNvPr>
          <p:cNvGrpSpPr/>
          <p:nvPr/>
        </p:nvGrpSpPr>
        <p:grpSpPr>
          <a:xfrm>
            <a:off x="10423089" y="1365020"/>
            <a:ext cx="6836211" cy="2434044"/>
            <a:chOff x="0" y="0"/>
            <a:chExt cx="2132037" cy="759115"/>
          </a:xfrm>
        </p:grpSpPr>
        <p:sp>
          <p:nvSpPr>
            <p:cNvPr id="5" name="Freeform 5">
              <a:extLst>
                <a:ext uri="{FF2B5EF4-FFF2-40B4-BE49-F238E27FC236}">
                  <a16:creationId xmlns:a16="http://schemas.microsoft.com/office/drawing/2014/main" id="{5C04927D-227A-8F5B-B2D3-4E0AD521E24A}"/>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txBody>
            <a:bodyPr/>
            <a:lstStyle/>
            <a:p>
              <a:endParaRPr lang="en-DE"/>
            </a:p>
          </p:txBody>
        </p:sp>
        <p:sp>
          <p:nvSpPr>
            <p:cNvPr id="6" name="TextBox 6">
              <a:extLst>
                <a:ext uri="{FF2B5EF4-FFF2-40B4-BE49-F238E27FC236}">
                  <a16:creationId xmlns:a16="http://schemas.microsoft.com/office/drawing/2014/main" id="{E7A9611D-2621-B530-6124-A6C284B7EEFA}"/>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12EC0E74-C58E-514B-282C-3CD067937152}"/>
              </a:ext>
            </a:extLst>
          </p:cNvPr>
          <p:cNvGrpSpPr/>
          <p:nvPr/>
        </p:nvGrpSpPr>
        <p:grpSpPr>
          <a:xfrm>
            <a:off x="10423089" y="3925191"/>
            <a:ext cx="6836211" cy="2434044"/>
            <a:chOff x="0" y="0"/>
            <a:chExt cx="2132037" cy="759115"/>
          </a:xfrm>
        </p:grpSpPr>
        <p:sp>
          <p:nvSpPr>
            <p:cNvPr id="8" name="Freeform 8">
              <a:extLst>
                <a:ext uri="{FF2B5EF4-FFF2-40B4-BE49-F238E27FC236}">
                  <a16:creationId xmlns:a16="http://schemas.microsoft.com/office/drawing/2014/main" id="{7D4F3E7E-649E-2EF7-68DE-B9ABF306824A}"/>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txBody>
            <a:bodyPr/>
            <a:lstStyle/>
            <a:p>
              <a:endParaRPr lang="en-DE"/>
            </a:p>
          </p:txBody>
        </p:sp>
        <p:sp>
          <p:nvSpPr>
            <p:cNvPr id="9" name="TextBox 9">
              <a:extLst>
                <a:ext uri="{FF2B5EF4-FFF2-40B4-BE49-F238E27FC236}">
                  <a16:creationId xmlns:a16="http://schemas.microsoft.com/office/drawing/2014/main" id="{C4AA3F0C-B1FC-1FC7-DCBD-2AE1ABC04712}"/>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0734CD3E-D685-D6AD-29D2-AFE723DB0D1E}"/>
              </a:ext>
            </a:extLst>
          </p:cNvPr>
          <p:cNvGrpSpPr/>
          <p:nvPr/>
        </p:nvGrpSpPr>
        <p:grpSpPr>
          <a:xfrm>
            <a:off x="10423089" y="6487936"/>
            <a:ext cx="6836211" cy="2434044"/>
            <a:chOff x="0" y="0"/>
            <a:chExt cx="2132037" cy="759115"/>
          </a:xfrm>
        </p:grpSpPr>
        <p:sp>
          <p:nvSpPr>
            <p:cNvPr id="11" name="Freeform 11">
              <a:extLst>
                <a:ext uri="{FF2B5EF4-FFF2-40B4-BE49-F238E27FC236}">
                  <a16:creationId xmlns:a16="http://schemas.microsoft.com/office/drawing/2014/main" id="{08260CED-1703-F606-293D-AF5ABF6E491F}"/>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txBody>
            <a:bodyPr/>
            <a:lstStyle/>
            <a:p>
              <a:endParaRPr lang="en-DE"/>
            </a:p>
          </p:txBody>
        </p:sp>
        <p:sp>
          <p:nvSpPr>
            <p:cNvPr id="12" name="TextBox 12">
              <a:extLst>
                <a:ext uri="{FF2B5EF4-FFF2-40B4-BE49-F238E27FC236}">
                  <a16:creationId xmlns:a16="http://schemas.microsoft.com/office/drawing/2014/main" id="{19412CF3-AA55-8E7E-B9DE-9E09FD1D7A19}"/>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4">
            <a:extLst>
              <a:ext uri="{FF2B5EF4-FFF2-40B4-BE49-F238E27FC236}">
                <a16:creationId xmlns:a16="http://schemas.microsoft.com/office/drawing/2014/main" id="{5AB68939-E5E0-597D-F34A-365D9828923D}"/>
              </a:ext>
            </a:extLst>
          </p:cNvPr>
          <p:cNvSpPr txBox="1"/>
          <p:nvPr/>
        </p:nvSpPr>
        <p:spPr>
          <a:xfrm>
            <a:off x="12750857" y="1839092"/>
            <a:ext cx="4394143" cy="1991379"/>
          </a:xfrm>
          <a:prstGeom prst="rect">
            <a:avLst/>
          </a:prstGeom>
        </p:spPr>
        <p:txBody>
          <a:bodyPr wrap="square" lIns="0" tIns="0" rIns="0" bIns="0" rtlCol="0" anchor="t">
            <a:spAutoFit/>
          </a:bodyPr>
          <a:lstStyle/>
          <a:p>
            <a:pPr marL="0" lvl="0" indent="0" algn="l">
              <a:lnSpc>
                <a:spcPts val="1950"/>
              </a:lnSpc>
            </a:pPr>
            <a:r>
              <a:rPr lang="en-US" sz="2800" u="sng" dirty="0" err="1">
                <a:solidFill>
                  <a:srgbClr val="FFFFFF"/>
                </a:solidFill>
                <a:latin typeface="DM Sans" pitchFamily="2" charset="77"/>
              </a:rPr>
              <a:t>Funktionsbeschreibung</a:t>
            </a:r>
            <a:r>
              <a:rPr lang="en-US" sz="2800" u="sng" dirty="0">
                <a:solidFill>
                  <a:srgbClr val="FFFFFF"/>
                </a:solidFill>
                <a:latin typeface="DM Sans" pitchFamily="2" charset="77"/>
              </a:rPr>
              <a:t>:</a:t>
            </a:r>
          </a:p>
          <a:p>
            <a:pPr marL="0" lvl="0" indent="0" algn="l">
              <a:lnSpc>
                <a:spcPts val="1950"/>
              </a:lnSpc>
            </a:pPr>
            <a:endParaRPr lang="en-US" sz="2000" u="sng" dirty="0">
              <a:solidFill>
                <a:srgbClr val="FFFFFF"/>
              </a:solidFill>
              <a:latin typeface="DM Sans" pitchFamily="2" charset="77"/>
            </a:endParaRPr>
          </a:p>
          <a:p>
            <a:r>
              <a:rPr lang="de-DE" sz="2000" kern="100" dirty="0">
                <a:solidFill>
                  <a:schemeClr val="bg1"/>
                </a:solidFill>
                <a:effectLst/>
                <a:latin typeface="DM Sans" pitchFamily="2" charset="77"/>
                <a:ea typeface="Calibri" panose="020F0502020204030204" pitchFamily="34" charset="0"/>
                <a:cs typeface="Times New Roman" panose="02020603050405020304" pitchFamily="18" charset="0"/>
              </a:rPr>
              <a:t>eine umfassende </a:t>
            </a:r>
            <a:r>
              <a:rPr lang="de-DE" sz="2000" kern="100" dirty="0" err="1">
                <a:solidFill>
                  <a:schemeClr val="bg1"/>
                </a:solidFill>
                <a:effectLst/>
                <a:latin typeface="DM Sans" pitchFamily="2" charset="77"/>
                <a:ea typeface="Calibri" panose="020F0502020204030204" pitchFamily="34" charset="0"/>
                <a:cs typeface="Times New Roman" panose="02020603050405020304" pitchFamily="18" charset="0"/>
              </a:rPr>
              <a:t>Cybersecurity</a:t>
            </a:r>
            <a:r>
              <a:rPr lang="de-DE" sz="2000" kern="100" dirty="0">
                <a:solidFill>
                  <a:schemeClr val="bg1"/>
                </a:solidFill>
                <a:effectLst/>
                <a:latin typeface="DM Sans" pitchFamily="2" charset="77"/>
                <a:ea typeface="Calibri" panose="020F0502020204030204" pitchFamily="34" charset="0"/>
                <a:cs typeface="Times New Roman" panose="02020603050405020304" pitchFamily="18" charset="0"/>
              </a:rPr>
              <a:t> Lösung, die Organisationen vor Bedrohungen und Cyberangriffen geschützt werden</a:t>
            </a:r>
            <a:endParaRPr lang="en-DE" sz="2000" kern="100" dirty="0">
              <a:solidFill>
                <a:schemeClr val="bg1"/>
              </a:solidFill>
              <a:effectLst/>
              <a:latin typeface="DM Sans" pitchFamily="2" charset="77"/>
              <a:ea typeface="Calibri" panose="020F0502020204030204" pitchFamily="34" charset="0"/>
              <a:cs typeface="Times New Roman" panose="02020603050405020304" pitchFamily="18" charset="0"/>
            </a:endParaRPr>
          </a:p>
          <a:p>
            <a:pPr marL="0" lvl="0" indent="0" algn="l">
              <a:lnSpc>
                <a:spcPts val="1950"/>
              </a:lnSpc>
            </a:pPr>
            <a:endParaRPr lang="en-US" sz="1500" u="none" strike="noStrike" dirty="0">
              <a:solidFill>
                <a:srgbClr val="FFFFFF"/>
              </a:solidFill>
              <a:latin typeface="DM Sans" pitchFamily="2" charset="77"/>
            </a:endParaRPr>
          </a:p>
        </p:txBody>
      </p:sp>
      <p:sp>
        <p:nvSpPr>
          <p:cNvPr id="14" name="Freeform 36">
            <a:extLst>
              <a:ext uri="{FF2B5EF4-FFF2-40B4-BE49-F238E27FC236}">
                <a16:creationId xmlns:a16="http://schemas.microsoft.com/office/drawing/2014/main" id="{EF1CB95D-F852-B508-2533-86C28DC3041D}"/>
              </a:ext>
            </a:extLst>
          </p:cNvPr>
          <p:cNvSpPr/>
          <p:nvPr/>
        </p:nvSpPr>
        <p:spPr>
          <a:xfrm rot="-10800000">
            <a:off x="353627" y="-1915626"/>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15" name="Freeform 38">
            <a:extLst>
              <a:ext uri="{FF2B5EF4-FFF2-40B4-BE49-F238E27FC236}">
                <a16:creationId xmlns:a16="http://schemas.microsoft.com/office/drawing/2014/main" id="{79D8C1CA-4292-D47A-347B-63B2439E4273}"/>
              </a:ext>
            </a:extLst>
          </p:cNvPr>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sp>
        <p:nvSpPr>
          <p:cNvPr id="16" name="Freeform 40">
            <a:extLst>
              <a:ext uri="{FF2B5EF4-FFF2-40B4-BE49-F238E27FC236}">
                <a16:creationId xmlns:a16="http://schemas.microsoft.com/office/drawing/2014/main" id="{B2EC125E-C60B-E89C-4AA8-C1AF7FDFA9F9}"/>
              </a:ext>
            </a:extLst>
          </p:cNvPr>
          <p:cNvSpPr/>
          <p:nvPr/>
        </p:nvSpPr>
        <p:spPr>
          <a:xfrm>
            <a:off x="-1558320" y="910426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17" name="Freeform 16">
            <a:extLst>
              <a:ext uri="{FF2B5EF4-FFF2-40B4-BE49-F238E27FC236}">
                <a16:creationId xmlns:a16="http://schemas.microsoft.com/office/drawing/2014/main" id="{CBF1ACB6-CC91-5536-8377-79C921BB8E46}"/>
              </a:ext>
            </a:extLst>
          </p:cNvPr>
          <p:cNvSpPr/>
          <p:nvPr/>
        </p:nvSpPr>
        <p:spPr>
          <a:xfrm>
            <a:off x="2939713" y="2752620"/>
            <a:ext cx="4719228" cy="6704833"/>
          </a:xfrm>
          <a:custGeom>
            <a:avLst/>
            <a:gdLst/>
            <a:ahLst/>
            <a:cxnLst/>
            <a:rect l="l" t="t" r="r" b="b"/>
            <a:pathLst>
              <a:path w="4973020" h="7792481">
                <a:moveTo>
                  <a:pt x="0" y="0"/>
                </a:moveTo>
                <a:lnTo>
                  <a:pt x="4973020" y="0"/>
                </a:lnTo>
                <a:lnTo>
                  <a:pt x="4973020" y="7792481"/>
                </a:lnTo>
                <a:lnTo>
                  <a:pt x="0" y="77924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E"/>
          </a:p>
        </p:txBody>
      </p:sp>
      <p:sp>
        <p:nvSpPr>
          <p:cNvPr id="18" name="Freeform 13">
            <a:extLst>
              <a:ext uri="{FF2B5EF4-FFF2-40B4-BE49-F238E27FC236}">
                <a16:creationId xmlns:a16="http://schemas.microsoft.com/office/drawing/2014/main" id="{E7166BBD-44EF-F19E-E53D-71297B19D1BE}"/>
              </a:ext>
            </a:extLst>
          </p:cNvPr>
          <p:cNvSpPr/>
          <p:nvPr/>
        </p:nvSpPr>
        <p:spPr>
          <a:xfrm>
            <a:off x="11013009" y="1538032"/>
            <a:ext cx="1334015" cy="2078493"/>
          </a:xfrm>
          <a:custGeom>
            <a:avLst/>
            <a:gdLst/>
            <a:ahLst/>
            <a:cxnLst/>
            <a:rect l="l" t="t" r="r" b="b"/>
            <a:pathLst>
              <a:path w="1334015" h="2078493">
                <a:moveTo>
                  <a:pt x="0" y="0"/>
                </a:moveTo>
                <a:lnTo>
                  <a:pt x="1334014" y="0"/>
                </a:lnTo>
                <a:lnTo>
                  <a:pt x="1334014" y="2078493"/>
                </a:lnTo>
                <a:lnTo>
                  <a:pt x="0" y="20784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DE"/>
          </a:p>
        </p:txBody>
      </p:sp>
      <p:sp>
        <p:nvSpPr>
          <p:cNvPr id="19" name="Freeform 10">
            <a:extLst>
              <a:ext uri="{FF2B5EF4-FFF2-40B4-BE49-F238E27FC236}">
                <a16:creationId xmlns:a16="http://schemas.microsoft.com/office/drawing/2014/main" id="{728F1311-1CF9-0A59-3AB9-BE57F05CD775}"/>
              </a:ext>
            </a:extLst>
          </p:cNvPr>
          <p:cNvSpPr/>
          <p:nvPr/>
        </p:nvSpPr>
        <p:spPr>
          <a:xfrm>
            <a:off x="10843440" y="4041883"/>
            <a:ext cx="1092154" cy="2078493"/>
          </a:xfrm>
          <a:custGeom>
            <a:avLst/>
            <a:gdLst/>
            <a:ahLst/>
            <a:cxnLst/>
            <a:rect l="l" t="t" r="r" b="b"/>
            <a:pathLst>
              <a:path w="1092154" h="2078493">
                <a:moveTo>
                  <a:pt x="0" y="0"/>
                </a:moveTo>
                <a:lnTo>
                  <a:pt x="1092154" y="0"/>
                </a:lnTo>
                <a:lnTo>
                  <a:pt x="1092154" y="2078493"/>
                </a:lnTo>
                <a:lnTo>
                  <a:pt x="0" y="20784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DE"/>
          </a:p>
        </p:txBody>
      </p:sp>
      <p:sp>
        <p:nvSpPr>
          <p:cNvPr id="20" name="TextBox 14">
            <a:extLst>
              <a:ext uri="{FF2B5EF4-FFF2-40B4-BE49-F238E27FC236}">
                <a16:creationId xmlns:a16="http://schemas.microsoft.com/office/drawing/2014/main" id="{A2F66054-E926-3474-45C1-28699DF24F94}"/>
              </a:ext>
            </a:extLst>
          </p:cNvPr>
          <p:cNvSpPr txBox="1"/>
          <p:nvPr/>
        </p:nvSpPr>
        <p:spPr>
          <a:xfrm>
            <a:off x="12720363" y="4367856"/>
            <a:ext cx="4394143" cy="2124749"/>
          </a:xfrm>
          <a:prstGeom prst="rect">
            <a:avLst/>
          </a:prstGeom>
        </p:spPr>
        <p:txBody>
          <a:bodyPr wrap="square" lIns="0" tIns="0" rIns="0" bIns="0" rtlCol="0" anchor="t">
            <a:spAutoFit/>
          </a:bodyPr>
          <a:lstStyle/>
          <a:p>
            <a:pPr marL="0" lvl="0" indent="0" algn="l"/>
            <a:r>
              <a:rPr lang="en-US" sz="2800" u="sng" dirty="0" err="1">
                <a:solidFill>
                  <a:schemeClr val="bg1"/>
                </a:solidFill>
                <a:latin typeface="DM Sans" pitchFamily="2" charset="77"/>
              </a:rPr>
              <a:t>Technologien</a:t>
            </a:r>
            <a:endParaRPr lang="en-US" sz="2800" u="sng" dirty="0">
              <a:solidFill>
                <a:schemeClr val="bg1"/>
              </a:solidFill>
              <a:latin typeface="DM Sans" pitchFamily="2" charset="77"/>
            </a:endParaRPr>
          </a:p>
          <a:p>
            <a:pPr marL="0" lvl="0" indent="0" algn="l"/>
            <a:endParaRPr lang="en-US" sz="2000" u="sng" dirty="0">
              <a:solidFill>
                <a:schemeClr val="bg1"/>
              </a:solidFill>
              <a:latin typeface="DM Sans" pitchFamily="2" charset="77"/>
            </a:endParaRPr>
          </a:p>
          <a:p>
            <a:pPr>
              <a:spcAft>
                <a:spcPts val="800"/>
              </a:spcAft>
            </a:pP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 Sicherheitsalgorithmen,</a:t>
            </a:r>
          </a:p>
          <a:p>
            <a:pPr>
              <a:spcAft>
                <a:spcPts val="800"/>
              </a:spcAft>
            </a:pPr>
            <a:r>
              <a:rPr lang="de-DE" kern="100" dirty="0">
                <a:solidFill>
                  <a:schemeClr val="bg1"/>
                </a:solidFill>
                <a:latin typeface="DM Sans" pitchFamily="2" charset="77"/>
                <a:ea typeface="Calibri" panose="020F0502020204030204" pitchFamily="34" charset="0"/>
                <a:cs typeface="Times New Roman" panose="02020603050405020304" pitchFamily="18" charset="0"/>
              </a:rPr>
              <a:t>-</a:t>
            </a: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 Benutzerdatenverschlüsselung, </a:t>
            </a:r>
          </a:p>
          <a:p>
            <a:pPr>
              <a:spcAft>
                <a:spcPts val="800"/>
              </a:spcAft>
            </a:pPr>
            <a:r>
              <a:rPr lang="de-DE" kern="100" dirty="0">
                <a:solidFill>
                  <a:schemeClr val="bg1"/>
                </a:solidFill>
                <a:latin typeface="DM Sans" pitchFamily="2" charset="77"/>
                <a:ea typeface="Calibri" panose="020F0502020204030204" pitchFamily="34" charset="0"/>
                <a:cs typeface="Times New Roman" panose="02020603050405020304" pitchFamily="18" charset="0"/>
              </a:rPr>
              <a:t>- </a:t>
            </a: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Mobile App-Entwicklung.</a:t>
            </a:r>
            <a:endParaRPr lang="en-DE" sz="1800" kern="100" dirty="0">
              <a:solidFill>
                <a:schemeClr val="bg1"/>
              </a:solidFill>
              <a:effectLst/>
              <a:latin typeface="DM Sans" pitchFamily="2" charset="77"/>
              <a:ea typeface="Calibri" panose="020F0502020204030204" pitchFamily="34" charset="0"/>
              <a:cs typeface="Times New Roman" panose="02020603050405020304" pitchFamily="18" charset="0"/>
            </a:endParaRPr>
          </a:p>
          <a:p>
            <a:pPr marL="0" lvl="0" indent="0" algn="l">
              <a:lnSpc>
                <a:spcPts val="1950"/>
              </a:lnSpc>
            </a:pPr>
            <a:endParaRPr lang="en-US" sz="1500" u="none" strike="noStrike" dirty="0">
              <a:solidFill>
                <a:srgbClr val="FFFFFF"/>
              </a:solidFill>
              <a:latin typeface="DM Sans" pitchFamily="2" charset="77"/>
            </a:endParaRPr>
          </a:p>
        </p:txBody>
      </p:sp>
      <p:sp>
        <p:nvSpPr>
          <p:cNvPr id="21" name="TextBox 14">
            <a:extLst>
              <a:ext uri="{FF2B5EF4-FFF2-40B4-BE49-F238E27FC236}">
                <a16:creationId xmlns:a16="http://schemas.microsoft.com/office/drawing/2014/main" id="{3F1AC8AF-0A5E-6C8F-BB79-233314B8BDED}"/>
              </a:ext>
            </a:extLst>
          </p:cNvPr>
          <p:cNvSpPr txBox="1"/>
          <p:nvPr/>
        </p:nvSpPr>
        <p:spPr>
          <a:xfrm>
            <a:off x="12720362" y="6803767"/>
            <a:ext cx="4394143" cy="2124749"/>
          </a:xfrm>
          <a:prstGeom prst="rect">
            <a:avLst/>
          </a:prstGeom>
        </p:spPr>
        <p:txBody>
          <a:bodyPr wrap="square" lIns="0" tIns="0" rIns="0" bIns="0" rtlCol="0" anchor="t">
            <a:spAutoFit/>
          </a:bodyPr>
          <a:lstStyle/>
          <a:p>
            <a:pPr marL="0" lvl="0" indent="0" algn="l"/>
            <a:r>
              <a:rPr lang="en-US" sz="2800" u="sng" dirty="0" err="1">
                <a:solidFill>
                  <a:schemeClr val="bg1"/>
                </a:solidFill>
                <a:latin typeface="DM Sans" pitchFamily="2" charset="77"/>
              </a:rPr>
              <a:t>Risiko</a:t>
            </a:r>
            <a:endParaRPr lang="en-US" sz="2800" u="sng" dirty="0">
              <a:solidFill>
                <a:schemeClr val="bg1"/>
              </a:solidFill>
              <a:latin typeface="DM Sans" pitchFamily="2" charset="77"/>
            </a:endParaRPr>
          </a:p>
          <a:p>
            <a:pPr marL="0" lvl="0" indent="0" algn="l"/>
            <a:endParaRPr lang="en-US" sz="2000" u="sng" dirty="0">
              <a:solidFill>
                <a:schemeClr val="bg1"/>
              </a:solidFill>
              <a:latin typeface="DM Sans" pitchFamily="2" charset="77"/>
            </a:endParaRPr>
          </a:p>
          <a:p>
            <a:pPr>
              <a:spcAft>
                <a:spcPts val="800"/>
              </a:spcAft>
            </a:pP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 Cyberangriffe</a:t>
            </a:r>
          </a:p>
          <a:p>
            <a:pPr>
              <a:spcAft>
                <a:spcPts val="800"/>
              </a:spcAft>
            </a:pPr>
            <a:r>
              <a:rPr lang="de-DE" kern="100" dirty="0">
                <a:solidFill>
                  <a:schemeClr val="bg1"/>
                </a:solidFill>
                <a:latin typeface="DM Sans" pitchFamily="2" charset="77"/>
                <a:ea typeface="Calibri" panose="020F0502020204030204" pitchFamily="34" charset="0"/>
                <a:cs typeface="Times New Roman" panose="02020603050405020304" pitchFamily="18" charset="0"/>
              </a:rPr>
              <a:t>-</a:t>
            </a: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 Malware und Schadsoftware</a:t>
            </a:r>
          </a:p>
          <a:p>
            <a:pPr>
              <a:spcAft>
                <a:spcPts val="800"/>
              </a:spcAft>
            </a:pPr>
            <a:r>
              <a:rPr lang="de-DE" kern="100" dirty="0">
                <a:solidFill>
                  <a:schemeClr val="bg1"/>
                </a:solidFill>
                <a:latin typeface="DM Sans" pitchFamily="2" charset="77"/>
                <a:ea typeface="Calibri" panose="020F0502020204030204" pitchFamily="34" charset="0"/>
                <a:cs typeface="Times New Roman" panose="02020603050405020304" pitchFamily="18" charset="0"/>
              </a:rPr>
              <a:t>- </a:t>
            </a: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Schwachstellen in Software und System</a:t>
            </a:r>
            <a:endParaRPr lang="en-DE" sz="1800" kern="100" dirty="0">
              <a:solidFill>
                <a:schemeClr val="bg1"/>
              </a:solidFill>
              <a:effectLst/>
              <a:latin typeface="DM Sans" pitchFamily="2" charset="77"/>
              <a:ea typeface="Calibri" panose="020F0502020204030204" pitchFamily="34" charset="0"/>
              <a:cs typeface="Times New Roman" panose="02020603050405020304" pitchFamily="18" charset="0"/>
            </a:endParaRPr>
          </a:p>
          <a:p>
            <a:pPr marL="0" lvl="0" indent="0" algn="l">
              <a:lnSpc>
                <a:spcPts val="1950"/>
              </a:lnSpc>
            </a:pPr>
            <a:endParaRPr lang="en-US" sz="1500" u="none" strike="noStrike" dirty="0">
              <a:solidFill>
                <a:srgbClr val="FFFFFF"/>
              </a:solidFill>
              <a:latin typeface="DM Sans" pitchFamily="2" charset="77"/>
            </a:endParaRPr>
          </a:p>
        </p:txBody>
      </p:sp>
      <p:grpSp>
        <p:nvGrpSpPr>
          <p:cNvPr id="22" name="Group 6">
            <a:extLst>
              <a:ext uri="{FF2B5EF4-FFF2-40B4-BE49-F238E27FC236}">
                <a16:creationId xmlns:a16="http://schemas.microsoft.com/office/drawing/2014/main" id="{41FDDF74-D2BA-0272-070B-1D553C673BEA}"/>
              </a:ext>
            </a:extLst>
          </p:cNvPr>
          <p:cNvGrpSpPr/>
          <p:nvPr/>
        </p:nvGrpSpPr>
        <p:grpSpPr>
          <a:xfrm>
            <a:off x="10642476" y="6625862"/>
            <a:ext cx="1933091" cy="2158191"/>
            <a:chOff x="0" y="0"/>
            <a:chExt cx="2577454" cy="2877588"/>
          </a:xfrm>
        </p:grpSpPr>
        <p:sp>
          <p:nvSpPr>
            <p:cNvPr id="23" name="Freeform 7">
              <a:extLst>
                <a:ext uri="{FF2B5EF4-FFF2-40B4-BE49-F238E27FC236}">
                  <a16:creationId xmlns:a16="http://schemas.microsoft.com/office/drawing/2014/main" id="{DB57978D-B65C-80CC-D108-00CD54D2506C}"/>
                </a:ext>
              </a:extLst>
            </p:cNvPr>
            <p:cNvSpPr/>
            <p:nvPr/>
          </p:nvSpPr>
          <p:spPr>
            <a:xfrm>
              <a:off x="0" y="0"/>
              <a:ext cx="2577454" cy="2752621"/>
            </a:xfrm>
            <a:custGeom>
              <a:avLst/>
              <a:gdLst/>
              <a:ahLst/>
              <a:cxnLst/>
              <a:rect l="l" t="t" r="r" b="b"/>
              <a:pathLst>
                <a:path w="2577454" h="2752621">
                  <a:moveTo>
                    <a:pt x="0" y="0"/>
                  </a:moveTo>
                  <a:lnTo>
                    <a:pt x="2577454" y="0"/>
                  </a:lnTo>
                  <a:lnTo>
                    <a:pt x="2577454" y="2752621"/>
                  </a:lnTo>
                  <a:lnTo>
                    <a:pt x="0" y="275262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DE"/>
            </a:p>
          </p:txBody>
        </p:sp>
        <p:sp>
          <p:nvSpPr>
            <p:cNvPr id="24" name="Freeform 8">
              <a:extLst>
                <a:ext uri="{FF2B5EF4-FFF2-40B4-BE49-F238E27FC236}">
                  <a16:creationId xmlns:a16="http://schemas.microsoft.com/office/drawing/2014/main" id="{379C6036-229C-0844-4F3D-2F149146C4A5}"/>
                </a:ext>
              </a:extLst>
            </p:cNvPr>
            <p:cNvSpPr/>
            <p:nvPr/>
          </p:nvSpPr>
          <p:spPr>
            <a:xfrm>
              <a:off x="0" y="1679430"/>
              <a:ext cx="1017345" cy="1198157"/>
            </a:xfrm>
            <a:custGeom>
              <a:avLst/>
              <a:gdLst/>
              <a:ahLst/>
              <a:cxnLst/>
              <a:rect l="l" t="t" r="r" b="b"/>
              <a:pathLst>
                <a:path w="1017345" h="1198157">
                  <a:moveTo>
                    <a:pt x="0" y="0"/>
                  </a:moveTo>
                  <a:lnTo>
                    <a:pt x="1017345" y="0"/>
                  </a:lnTo>
                  <a:lnTo>
                    <a:pt x="1017345" y="1198158"/>
                  </a:lnTo>
                  <a:lnTo>
                    <a:pt x="0" y="11981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DE"/>
            </a:p>
          </p:txBody>
        </p:sp>
      </p:grpSp>
    </p:spTree>
    <p:extLst>
      <p:ext uri="{BB962C8B-B14F-4D97-AF65-F5344CB8AC3E}">
        <p14:creationId xmlns:p14="http://schemas.microsoft.com/office/powerpoint/2010/main" val="904819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TextBox 5"/>
          <p:cNvSpPr txBox="1"/>
          <p:nvPr/>
        </p:nvSpPr>
        <p:spPr>
          <a:xfrm>
            <a:off x="1504950" y="2345718"/>
            <a:ext cx="8092094"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Inspiration and creativity</a:t>
            </a:r>
          </a:p>
        </p:txBody>
      </p:sp>
      <p:sp>
        <p:nvSpPr>
          <p:cNvPr id="6" name="TextBox 6"/>
          <p:cNvSpPr txBox="1"/>
          <p:nvPr/>
        </p:nvSpPr>
        <p:spPr>
          <a:xfrm>
            <a:off x="1504950" y="4807557"/>
            <a:ext cx="7707571" cy="3324225"/>
          </a:xfrm>
          <a:prstGeom prst="rect">
            <a:avLst/>
          </a:prstGeom>
        </p:spPr>
        <p:txBody>
          <a:bodyPr lIns="0" tIns="0" rIns="0" bIns="0" rtlCol="0" anchor="t">
            <a:spAutoFit/>
          </a:bodyPr>
          <a:lstStyle/>
          <a:p>
            <a:pPr marL="0" lvl="0" indent="0">
              <a:lnSpc>
                <a:spcPts val="2699"/>
              </a:lnSpc>
              <a:spcBef>
                <a:spcPct val="0"/>
              </a:spcBef>
            </a:pPr>
            <a:r>
              <a:rPr lang="en-US" sz="1999" u="none" spc="119">
                <a:solidFill>
                  <a:srgbClr val="000000"/>
                </a:solidFill>
                <a:latin typeface="DM Sans"/>
              </a:rPr>
              <a:t>Lorem ipsum dolor sit amet, consectetur adipiscing elit, sed do eiusmod tempor incididunt ut labore et dolore magna aliqua. Ut enim ad minim veniam, quis nostrud exercitation ullamco laboris nisi ut aliquip ex ea commodo consequat.</a:t>
            </a:r>
          </a:p>
          <a:p>
            <a:pPr marL="0" lvl="0" indent="0">
              <a:lnSpc>
                <a:spcPts val="2699"/>
              </a:lnSpc>
              <a:spcBef>
                <a:spcPct val="0"/>
              </a:spcBef>
            </a:pPr>
            <a:endParaRPr lang="en-US" sz="1999" u="none" spc="119">
              <a:solidFill>
                <a:srgbClr val="000000"/>
              </a:solidFill>
              <a:latin typeface="DM Sans"/>
            </a:endParaRPr>
          </a:p>
          <a:p>
            <a:pPr marL="0" lvl="0" indent="0">
              <a:lnSpc>
                <a:spcPts val="2699"/>
              </a:lnSpc>
              <a:spcBef>
                <a:spcPct val="0"/>
              </a:spcBef>
            </a:pPr>
            <a:r>
              <a:rPr lang="en-US" sz="1999" u="none" spc="119">
                <a:solidFill>
                  <a:srgbClr val="000000"/>
                </a:solidFill>
                <a:latin typeface="DM Sans"/>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753</Words>
  <Application>Microsoft Macintosh PowerPoint</Application>
  <PresentationFormat>Custom</PresentationFormat>
  <Paragraphs>173</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Wingdings</vt:lpstr>
      <vt:lpstr>DM Sans Bold</vt:lpstr>
      <vt:lpstr>Be Vietnam Ultra-Bold</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Pham Phuong Anh Nguyen</cp:lastModifiedBy>
  <cp:revision>13</cp:revision>
  <dcterms:created xsi:type="dcterms:W3CDTF">2006-08-16T00:00:00Z</dcterms:created>
  <dcterms:modified xsi:type="dcterms:W3CDTF">2023-11-14T00:15:51Z</dcterms:modified>
  <dc:identifier>DAF0EwVIJ-Y</dc:identifier>
</cp:coreProperties>
</file>